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CDEAFC"/>
    <a:srgbClr val="FED101"/>
    <a:srgbClr val="FFFF86"/>
    <a:srgbClr val="FFD3CA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3" autoAdjust="0"/>
    <p:restoredTop sz="96731"/>
  </p:normalViewPr>
  <p:slideViewPr>
    <p:cSldViewPr snapToGrid="0">
      <p:cViewPr varScale="1">
        <p:scale>
          <a:sx n="113" d="100"/>
          <a:sy n="113" d="100"/>
        </p:scale>
        <p:origin x="288" y="11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837" y="918184"/>
            <a:ext cx="10982325" cy="83763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TREVE FIN ANNEE 2025</a:t>
            </a:r>
            <a:br>
              <a:rPr lang="fr-FR" dirty="0"/>
            </a:br>
            <a:r>
              <a:rPr lang="fr-FR" dirty="0"/>
              <a:t>Consignes pour les doctorants souhaitant soutenir en 2025/2026</a:t>
            </a:r>
          </a:p>
        </p:txBody>
      </p:sp>
      <p:sp>
        <p:nvSpPr>
          <p:cNvPr id="7" name="Espace réservé du contenu 1">
            <a:extLst>
              <a:ext uri="{FF2B5EF4-FFF2-40B4-BE49-F238E27FC236}">
                <a16:creationId xmlns:a16="http://schemas.microsoft.com/office/drawing/2014/main" id="{36DB76DC-0867-405F-8AD1-B758120F2A06}"/>
              </a:ext>
            </a:extLst>
          </p:cNvPr>
          <p:cNvSpPr txBox="1">
            <a:spLocks/>
          </p:cNvSpPr>
          <p:nvPr/>
        </p:nvSpPr>
        <p:spPr>
          <a:xfrm>
            <a:off x="470306" y="2271621"/>
            <a:ext cx="11251388" cy="2331201"/>
          </a:xfrm>
          <a:prstGeom prst="rect">
            <a:avLst/>
          </a:prstGeom>
        </p:spPr>
        <p:txBody>
          <a:bodyPr/>
          <a:lstStyle>
            <a:lvl1pPr marL="228600" indent="-228600" algn="l" defTabSz="914400" eaLnBrk="1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1pPr>
            <a:lvl2pPr marL="685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2pPr>
            <a:lvl3pPr marL="1143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3pPr>
            <a:lvl4pPr marL="1600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4pPr>
            <a:lvl5pPr marL="20574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  <a:ea typeface="+mn-ea"/>
                <a:cs typeface="+mn-cs"/>
              </a:defRPr>
            </a:lvl5pPr>
            <a:lvl6pPr marL="25146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0">
              <a:lnSpc>
                <a:spcPct val="200000"/>
              </a:lnSpc>
              <a:buNone/>
            </a:pPr>
            <a:r>
              <a:rPr lang="fr-FR" sz="1800" dirty="0"/>
              <a:t>- </a:t>
            </a:r>
            <a:r>
              <a:rPr lang="fr-FR" sz="1800" b="1" dirty="0">
                <a:solidFill>
                  <a:srgbClr val="FF0000"/>
                </a:solidFill>
              </a:rPr>
              <a:t>Aucune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  <a:r>
              <a:rPr lang="fr-FR" sz="1800" b="1" dirty="0">
                <a:solidFill>
                  <a:srgbClr val="FF0000"/>
                </a:solidFill>
              </a:rPr>
              <a:t>soutenance</a:t>
            </a:r>
            <a:r>
              <a:rPr lang="fr-FR" sz="1800" dirty="0">
                <a:solidFill>
                  <a:srgbClr val="FF0000"/>
                </a:solidFill>
              </a:rPr>
              <a:t> ne pourra avoir lieu entre le 21 décembre et le 18 janvier inclus</a:t>
            </a:r>
          </a:p>
          <a:p>
            <a:pPr marL="642938" lvl="1" indent="-285750">
              <a:lnSpc>
                <a:spcPct val="200000"/>
              </a:lnSpc>
              <a:buFontTx/>
              <a:buChar char="-"/>
            </a:pPr>
            <a:r>
              <a:rPr lang="fr-FR" sz="1800" b="1" dirty="0">
                <a:solidFill>
                  <a:srgbClr val="00B050"/>
                </a:solidFill>
              </a:rPr>
              <a:t>Demande de soutenance </a:t>
            </a:r>
            <a:r>
              <a:rPr lang="fr-FR" sz="1800" b="1" dirty="0"/>
              <a:t>dans ADUM</a:t>
            </a:r>
            <a:r>
              <a:rPr lang="fr-FR" sz="1800" dirty="0"/>
              <a:t> au plus tard le 29 octobre : </a:t>
            </a:r>
            <a:r>
              <a:rPr lang="fr-FR" sz="1800" b="1" dirty="0">
                <a:solidFill>
                  <a:srgbClr val="1C63DE"/>
                </a:solidFill>
              </a:rPr>
              <a:t>soutenance</a:t>
            </a:r>
            <a:r>
              <a:rPr lang="fr-FR" sz="1800" dirty="0"/>
              <a:t> au plus tard le 20 décembre</a:t>
            </a:r>
          </a:p>
          <a:p>
            <a:pPr marL="642938" lvl="1" indent="-285750">
              <a:lnSpc>
                <a:spcPct val="200000"/>
              </a:lnSpc>
              <a:buFontTx/>
              <a:buChar char="-"/>
            </a:pPr>
            <a:r>
              <a:rPr lang="fr-FR" sz="1800" b="1" dirty="0">
                <a:solidFill>
                  <a:srgbClr val="00B050"/>
                </a:solidFill>
              </a:rPr>
              <a:t>Demande de soutenance </a:t>
            </a:r>
            <a:r>
              <a:rPr lang="fr-FR" sz="1800" b="1" dirty="0"/>
              <a:t>dans ADUM</a:t>
            </a:r>
            <a:r>
              <a:rPr lang="fr-FR" sz="1800" dirty="0"/>
              <a:t> à partir du 30 octobre : </a:t>
            </a:r>
            <a:r>
              <a:rPr lang="fr-FR" sz="1800" b="1" dirty="0">
                <a:solidFill>
                  <a:srgbClr val="1C63DE"/>
                </a:solidFill>
              </a:rPr>
              <a:t>soutenance </a:t>
            </a:r>
            <a:r>
              <a:rPr lang="fr-FR" sz="1800" dirty="0"/>
              <a:t>possible à compter du 19 janvier</a:t>
            </a:r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E5D7E9-E0EB-43B0-8EAB-2D6D68B3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70" y="737163"/>
            <a:ext cx="10515600" cy="83763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Délais de dépôt de demande de soutenance – 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hiver 2025/2026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E66A39E0-5264-4817-9542-71B8E87C02B8}"/>
              </a:ext>
            </a:extLst>
          </p:cNvPr>
          <p:cNvSpPr txBox="1"/>
          <p:nvPr/>
        </p:nvSpPr>
        <p:spPr>
          <a:xfrm>
            <a:off x="2920158" y="2441210"/>
            <a:ext cx="2595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jusqu’au 29/10/2025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D29ADED-F732-4A11-9D52-6DBED9DBF9C2}"/>
              </a:ext>
            </a:extLst>
          </p:cNvPr>
          <p:cNvSpPr txBox="1"/>
          <p:nvPr/>
        </p:nvSpPr>
        <p:spPr>
          <a:xfrm>
            <a:off x="5599358" y="2415812"/>
            <a:ext cx="2631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A partir du 30/10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EA09660A-5CB6-4DDB-9197-93E78230F43A}"/>
              </a:ext>
            </a:extLst>
          </p:cNvPr>
          <p:cNvSpPr txBox="1"/>
          <p:nvPr/>
        </p:nvSpPr>
        <p:spPr>
          <a:xfrm>
            <a:off x="407712" y="2116818"/>
            <a:ext cx="21376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Date de </a:t>
            </a: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</a:rPr>
              <a:t>dépôt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 de la </a:t>
            </a:r>
            <a:r>
              <a:rPr lang="fr-FR" sz="1600" dirty="0">
                <a:solidFill>
                  <a:srgbClr val="00B050"/>
                </a:solidFill>
              </a:rPr>
              <a:t>demande de soutenance dans ADUM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13EC900-4BCE-4442-83F9-5A825126C74D}"/>
              </a:ext>
            </a:extLst>
          </p:cNvPr>
          <p:cNvSpPr txBox="1"/>
          <p:nvPr/>
        </p:nvSpPr>
        <p:spPr>
          <a:xfrm>
            <a:off x="451061" y="3679031"/>
            <a:ext cx="2117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Disponibilité de la </a:t>
            </a:r>
          </a:p>
          <a:p>
            <a:r>
              <a:rPr lang="fr-FR" sz="1600" i="1" dirty="0">
                <a:solidFill>
                  <a:schemeClr val="accent1">
                    <a:lumMod val="75000"/>
                  </a:schemeClr>
                </a:solidFill>
              </a:rPr>
              <a:t>date de </a:t>
            </a:r>
            <a:r>
              <a:rPr lang="fr-FR" sz="1600" i="1" dirty="0">
                <a:solidFill>
                  <a:srgbClr val="1C63DE"/>
                </a:solidFill>
              </a:rPr>
              <a:t>soutenance </a:t>
            </a:r>
            <a:r>
              <a:rPr lang="fr-FR" sz="1600" dirty="0">
                <a:solidFill>
                  <a:srgbClr val="1C63DE"/>
                </a:solidFill>
              </a:rPr>
              <a:t>dans logiciel ADUM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0EF8AB10-BF44-42AE-821A-BD4DFC6CBF6C}"/>
              </a:ext>
            </a:extLst>
          </p:cNvPr>
          <p:cNvSpPr txBox="1"/>
          <p:nvPr/>
        </p:nvSpPr>
        <p:spPr>
          <a:xfrm>
            <a:off x="2888282" y="3473431"/>
            <a:ext cx="2595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Possibilité de soutenir jusqu’au </a:t>
            </a:r>
          </a:p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20 décembre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51949B7-B4AA-44DD-B5FD-FF1507C855F6}"/>
              </a:ext>
            </a:extLst>
          </p:cNvPr>
          <p:cNvSpPr txBox="1"/>
          <p:nvPr/>
        </p:nvSpPr>
        <p:spPr>
          <a:xfrm>
            <a:off x="5674200" y="3732071"/>
            <a:ext cx="2631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 Possibilité de soutenir à partir du</a:t>
            </a:r>
          </a:p>
          <a:p>
            <a:pPr algn="ctr"/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19 janvier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2444D805-E506-4EF1-8EB4-BB205F1EF758}"/>
              </a:ext>
            </a:extLst>
          </p:cNvPr>
          <p:cNvSpPr txBox="1"/>
          <p:nvPr/>
        </p:nvSpPr>
        <p:spPr>
          <a:xfrm>
            <a:off x="3022423" y="4286605"/>
            <a:ext cx="2310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C00000"/>
                </a:solidFill>
              </a:rPr>
              <a:t>Aucune soutenance </a:t>
            </a:r>
            <a:r>
              <a:rPr lang="fr-FR" sz="1400" b="1" dirty="0">
                <a:solidFill>
                  <a:srgbClr val="C00000"/>
                </a:solidFill>
              </a:rPr>
              <a:t>ne sera acceptée</a:t>
            </a:r>
            <a:r>
              <a:rPr lang="fr-FR" sz="1400" dirty="0">
                <a:solidFill>
                  <a:srgbClr val="C00000"/>
                </a:solidFill>
              </a:rPr>
              <a:t> par les </a:t>
            </a:r>
            <a:r>
              <a:rPr lang="fr-FR" sz="1400" dirty="0" err="1">
                <a:solidFill>
                  <a:srgbClr val="C00000"/>
                </a:solidFill>
              </a:rPr>
              <a:t>EDs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fr-FR" sz="1400" dirty="0">
                <a:solidFill>
                  <a:srgbClr val="C00000"/>
                </a:solidFill>
              </a:rPr>
              <a:t>pour la période entre </a:t>
            </a:r>
          </a:p>
          <a:p>
            <a:pPr algn="ctr"/>
            <a:r>
              <a:rPr lang="fr-FR" sz="1400" dirty="0">
                <a:solidFill>
                  <a:srgbClr val="C00000"/>
                </a:solidFill>
              </a:rPr>
              <a:t>le 21/12 et le 18/01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C388D6A-E354-4BC3-990E-47D1F4C2078D}"/>
              </a:ext>
            </a:extLst>
          </p:cNvPr>
          <p:cNvSpPr txBox="1"/>
          <p:nvPr/>
        </p:nvSpPr>
        <p:spPr>
          <a:xfrm>
            <a:off x="8619236" y="2747186"/>
            <a:ext cx="26314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Du 20 décembre au 04 janvier : fermeture administrative</a:t>
            </a:r>
          </a:p>
          <a:p>
            <a:pPr algn="ctr"/>
            <a:r>
              <a:rPr lang="fr-FR" sz="1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Il est fortement déconseillé de déposer une demande de soutenance</a:t>
            </a:r>
          </a:p>
          <a:p>
            <a:pPr algn="ctr"/>
            <a:r>
              <a:rPr lang="fr-FR" sz="1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ATTENDRE LE 05 JANVIER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8F52D70-F3D8-4AC2-8CC5-43D927B09692}"/>
              </a:ext>
            </a:extLst>
          </p:cNvPr>
          <p:cNvCxnSpPr>
            <a:cxnSpLocks/>
          </p:cNvCxnSpPr>
          <p:nvPr/>
        </p:nvCxnSpPr>
        <p:spPr bwMode="auto">
          <a:xfrm flipV="1">
            <a:off x="323576" y="1972638"/>
            <a:ext cx="10986907" cy="18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C0357E8-2F34-4634-BEF4-E8C8ED8C435A}"/>
              </a:ext>
            </a:extLst>
          </p:cNvPr>
          <p:cNvCxnSpPr>
            <a:cxnSpLocks/>
          </p:cNvCxnSpPr>
          <p:nvPr/>
        </p:nvCxnSpPr>
        <p:spPr bwMode="auto">
          <a:xfrm flipV="1">
            <a:off x="323576" y="5267219"/>
            <a:ext cx="11021094" cy="3751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14CD8E6-BB24-43A9-B5E8-DD141337446C}"/>
              </a:ext>
            </a:extLst>
          </p:cNvPr>
          <p:cNvCxnSpPr/>
          <p:nvPr/>
        </p:nvCxnSpPr>
        <p:spPr bwMode="auto">
          <a:xfrm>
            <a:off x="2661007" y="1972638"/>
            <a:ext cx="0" cy="329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A8A38763-9350-460F-AB5C-F52DFD7A00C5}"/>
              </a:ext>
            </a:extLst>
          </p:cNvPr>
          <p:cNvCxnSpPr/>
          <p:nvPr/>
        </p:nvCxnSpPr>
        <p:spPr bwMode="auto">
          <a:xfrm>
            <a:off x="323576" y="1972638"/>
            <a:ext cx="0" cy="329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3E84F6-82B3-4995-8E54-61E801FBF613}"/>
              </a:ext>
            </a:extLst>
          </p:cNvPr>
          <p:cNvCxnSpPr/>
          <p:nvPr/>
        </p:nvCxnSpPr>
        <p:spPr bwMode="auto">
          <a:xfrm>
            <a:off x="5665793" y="1991474"/>
            <a:ext cx="0" cy="329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836D2441-B94F-45B8-8CA3-7524005AD740}"/>
              </a:ext>
            </a:extLst>
          </p:cNvPr>
          <p:cNvCxnSpPr/>
          <p:nvPr/>
        </p:nvCxnSpPr>
        <p:spPr bwMode="auto">
          <a:xfrm>
            <a:off x="8429946" y="2006729"/>
            <a:ext cx="0" cy="329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6175194C-3502-49CC-931A-35FEDBE79D47}"/>
              </a:ext>
            </a:extLst>
          </p:cNvPr>
          <p:cNvCxnSpPr/>
          <p:nvPr/>
        </p:nvCxnSpPr>
        <p:spPr bwMode="auto">
          <a:xfrm>
            <a:off x="11344670" y="1972638"/>
            <a:ext cx="0" cy="32980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241CDA58-A274-49D4-9E1B-CDB673F5A074}"/>
              </a:ext>
            </a:extLst>
          </p:cNvPr>
          <p:cNvCxnSpPr>
            <a:cxnSpLocks/>
          </p:cNvCxnSpPr>
          <p:nvPr/>
        </p:nvCxnSpPr>
        <p:spPr bwMode="auto">
          <a:xfrm>
            <a:off x="323575" y="3338215"/>
            <a:ext cx="8106371" cy="289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1696D92-AAD2-426D-B223-45DCEDE37D04}"/>
              </a:ext>
            </a:extLst>
          </p:cNvPr>
          <p:cNvSpPr/>
          <p:nvPr/>
        </p:nvSpPr>
        <p:spPr>
          <a:xfrm>
            <a:off x="323575" y="5395741"/>
            <a:ext cx="11088840" cy="1206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Attention : les délais sont fortement rallongés en raison de la trêve hivernale pour les demandes de soutenance déposées sur les périodes du :</a:t>
            </a:r>
          </a:p>
          <a:p>
            <a:pPr marL="285750" indent="-285750" algn="ctr">
              <a:buFontTx/>
              <a:buChar char="-"/>
            </a:pPr>
            <a:r>
              <a:rPr lang="fr-FR"/>
              <a:t>30 </a:t>
            </a:r>
            <a:r>
              <a:rPr lang="fr-FR" dirty="0"/>
              <a:t>octobre au 23 </a:t>
            </a:r>
            <a:r>
              <a:rPr lang="fr-FR"/>
              <a:t>novembre 2025</a:t>
            </a:r>
          </a:p>
          <a:p>
            <a:pPr marL="285750" indent="-285750" algn="ctr">
              <a:buFontTx/>
              <a:buChar char="-"/>
            </a:pPr>
            <a:r>
              <a:rPr lang="fr-FR"/>
              <a:t>16 </a:t>
            </a:r>
            <a:r>
              <a:rPr lang="fr-FR" dirty="0"/>
              <a:t>décembre au 04 janvier 2026 </a:t>
            </a:r>
          </a:p>
        </p:txBody>
      </p:sp>
    </p:spTree>
    <p:extLst>
      <p:ext uri="{BB962C8B-B14F-4D97-AF65-F5344CB8AC3E}">
        <p14:creationId xmlns:p14="http://schemas.microsoft.com/office/powerpoint/2010/main" val="217982915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644</TotalTime>
  <Words>194</Words>
  <Application>Microsoft Office PowerPoint</Application>
  <DocSecurity>0</DocSecurity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ABC Monument Grotesk Unlicensed</vt:lpstr>
      <vt:lpstr>AMU Monument Grotesk</vt:lpstr>
      <vt:lpstr>AMU Monument Grotesk Medium</vt:lpstr>
      <vt:lpstr>Arial</vt:lpstr>
      <vt:lpstr>Calibri</vt:lpstr>
      <vt:lpstr>Theme_amU-institutionnel_1</vt:lpstr>
      <vt:lpstr>TREVE FIN ANNEE 2025 Consignes pour les doctorants souhaitant soutenir en 2025/2026</vt:lpstr>
      <vt:lpstr>Délais de dépôt de demande de soutenance –  hiver 2025/2026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Laetitia Roux-Luzi</cp:lastModifiedBy>
  <cp:revision>43</cp:revision>
  <cp:lastPrinted>2025-10-21T09:02:29Z</cp:lastPrinted>
  <dcterms:created xsi:type="dcterms:W3CDTF">2025-03-26T16:15:32Z</dcterms:created>
  <dcterms:modified xsi:type="dcterms:W3CDTF">2025-10-28T09:19:01Z</dcterms:modified>
  <cp:category/>
  <dc:identifier/>
  <cp:contentStatus/>
  <dc:language/>
  <cp:version/>
</cp:coreProperties>
</file>