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2" r:id="rId1"/>
  </p:sldMasterIdLst>
  <p:notesMasterIdLst>
    <p:notesMasterId r:id="rId7"/>
  </p:notesMasterIdLst>
  <p:sldIdLst>
    <p:sldId id="526" r:id="rId2"/>
    <p:sldId id="532" r:id="rId3"/>
    <p:sldId id="1620" r:id="rId4"/>
    <p:sldId id="1622" r:id="rId5"/>
    <p:sldId id="1532" r:id="rId6"/>
  </p:sldIdLst>
  <p:sldSz cx="12192000" cy="6858000"/>
  <p:notesSz cx="12192000" cy="6858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E7FF"/>
    <a:srgbClr val="A100F2"/>
    <a:srgbClr val="DF9FFF"/>
    <a:srgbClr val="008DCC"/>
    <a:srgbClr val="FFF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3218" autoAdjust="0"/>
  </p:normalViewPr>
  <p:slideViewPr>
    <p:cSldViewPr>
      <p:cViewPr varScale="1">
        <p:scale>
          <a:sx n="105" d="100"/>
          <a:sy n="105" d="100"/>
        </p:scale>
        <p:origin x="798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346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 bwMode="auto">
          <a:xfrm>
            <a:off x="3851342" y="0"/>
            <a:ext cx="2946346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2410C01-A0A9-446F-9719-03DEC2AE2775}" type="datetimeFigureOut">
              <a:rPr lang="fr-FR"/>
              <a:t>13/03/2025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 bwMode="auto"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 bwMode="auto">
          <a:xfrm>
            <a:off x="0" y="9431600"/>
            <a:ext cx="2946346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 bwMode="auto">
          <a:xfrm>
            <a:off x="3851342" y="9431600"/>
            <a:ext cx="2946346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A187561-0904-471A-AEFF-41B1AFFA2900}" type="slidenum">
              <a:rPr lang="fr-FR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187561-0904-471A-AEFF-41B1AFFA290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54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187561-0904-471A-AEFF-41B1AFFA290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766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187561-0904-471A-AEFF-41B1AFFA290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080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12433D-EA68-495C-8FA7-83224DA9C7ED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8190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01a_Titre sans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/>
        </p:nvSpPr>
        <p:spPr>
          <a:xfrm>
            <a:off x="-2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58C40940-E9CC-43B6-B85C-C15989AF7F5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22" name="Sous-titre 3">
            <a:extLst>
              <a:ext uri="{FF2B5EF4-FFF2-40B4-BE49-F238E27FC236}">
                <a16:creationId xmlns:a16="http://schemas.microsoft.com/office/drawing/2014/main" id="{71B8E6C6-FF46-46E3-AD01-C83005EE02C1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4719F20-24A0-4FAA-A0D5-36D4963728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F157A0-CC7E-428F-9E0A-3AD4C6FDE8E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75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05c_Deux contenus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72000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33192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6B718521-DA02-98D9-9CC2-AC98D278A7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3192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A5D3A-12C8-45A8-8A59-C3D3C988DC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13580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06a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5">
            <a:extLst>
              <a:ext uri="{FF2B5EF4-FFF2-40B4-BE49-F238E27FC236}">
                <a16:creationId xmlns:a16="http://schemas.microsoft.com/office/drawing/2014/main" id="{8E73A74D-D799-46A1-8FEC-AE0E7B9DF48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 bwMode="auto">
          <a:xfrm>
            <a:off x="720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93B9C290-3ABD-EE4A-0CE0-2E40FDDF0BE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A25E0482-57EB-F845-747D-58CE0590F88A}"/>
              </a:ext>
            </a:extLst>
          </p:cNvPr>
          <p:cNvSpPr>
            <a:spLocks noGrp="1"/>
          </p:cNvSpPr>
          <p:nvPr>
            <p:ph type="body" idx="14"/>
          </p:nvPr>
        </p:nvSpPr>
        <p:spPr bwMode="auto">
          <a:xfrm>
            <a:off x="6336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contenu 5">
            <a:extLst>
              <a:ext uri="{FF2B5EF4-FFF2-40B4-BE49-F238E27FC236}">
                <a16:creationId xmlns:a16="http://schemas.microsoft.com/office/drawing/2014/main" id="{5E9BD123-FF67-0DBF-C647-B15C76C2E85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 bwMode="auto">
          <a:xfrm>
            <a:off x="6336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A44FFD9-695B-4BF7-B4A4-6E4ACBFD834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8109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06b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0BC7D15B-8B0C-4889-9FDB-D0EEFDD6B671}"/>
              </a:ext>
            </a:extLst>
          </p:cNvPr>
          <p:cNvCxnSpPr>
            <a:cxnSpLocks/>
          </p:cNvCxnSpPr>
          <p:nvPr/>
        </p:nvCxnSpPr>
        <p:spPr bwMode="auto">
          <a:xfrm>
            <a:off x="719999" y="2611299"/>
            <a:ext cx="10800000" cy="0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8834464B-70FE-4F68-B391-9B186447832D}"/>
              </a:ext>
            </a:extLst>
          </p:cNvPr>
          <p:cNvCxnSpPr>
            <a:cxnSpLocks/>
          </p:cNvCxnSpPr>
          <p:nvPr/>
        </p:nvCxnSpPr>
        <p:spPr bwMode="auto">
          <a:xfrm>
            <a:off x="4228295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1582D055-3C5C-4A86-A7C6-45DCCC8AC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 bwMode="auto">
          <a:xfrm>
            <a:off x="72000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40115FF7-7D5A-96C6-4938-B9FC6CF42F5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3">
            <a:extLst>
              <a:ext uri="{FF2B5EF4-FFF2-40B4-BE49-F238E27FC236}">
                <a16:creationId xmlns:a16="http://schemas.microsoft.com/office/drawing/2014/main" id="{5D1C21FA-5F27-3E35-30F1-F06BC0FFC356}"/>
              </a:ext>
            </a:extLst>
          </p:cNvPr>
          <p:cNvSpPr>
            <a:spLocks noGrp="1"/>
          </p:cNvSpPr>
          <p:nvPr>
            <p:ph type="body" sz="half" idx="10"/>
          </p:nvPr>
        </p:nvSpPr>
        <p:spPr bwMode="auto">
          <a:xfrm>
            <a:off x="827904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3">
            <a:extLst>
              <a:ext uri="{FF2B5EF4-FFF2-40B4-BE49-F238E27FC236}">
                <a16:creationId xmlns:a16="http://schemas.microsoft.com/office/drawing/2014/main" id="{93C74B48-9B2E-FCDF-9377-787E2FFF4F85}"/>
              </a:ext>
            </a:extLst>
          </p:cNvPr>
          <p:cNvSpPr>
            <a:spLocks noGrp="1"/>
          </p:cNvSpPr>
          <p:nvPr>
            <p:ph type="body" sz="half" idx="11"/>
          </p:nvPr>
        </p:nvSpPr>
        <p:spPr bwMode="auto">
          <a:xfrm>
            <a:off x="4499517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F834FC4B-138E-8029-6C01-0015DBE4D25B}"/>
              </a:ext>
            </a:extLst>
          </p:cNvPr>
          <p:cNvCxnSpPr>
            <a:cxnSpLocks/>
          </p:cNvCxnSpPr>
          <p:nvPr/>
        </p:nvCxnSpPr>
        <p:spPr bwMode="auto">
          <a:xfrm>
            <a:off x="8012169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D48C1A-9653-4461-A314-9E052F30E7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0000" y="2100784"/>
            <a:ext cx="324870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4A863ED5-9DE2-4B81-A4A8-0E69D30D59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auto">
          <a:xfrm>
            <a:off x="4496591" y="2121512"/>
            <a:ext cx="3248707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E875491D-E96B-44E5-94C4-C35946B3FC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auto">
          <a:xfrm>
            <a:off x="8205753" y="2158443"/>
            <a:ext cx="331328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E0D7BA-1395-490F-A96B-EE7FD43C82A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4032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07a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6300000" y="900000"/>
            <a:ext cx="5247816" cy="703098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34C2FE-245D-0C69-0B17-9EA5D3639336}"/>
              </a:ext>
            </a:extLst>
          </p:cNvPr>
          <p:cNvSpPr/>
          <p:nvPr/>
        </p:nvSpPr>
        <p:spPr bwMode="auto">
          <a:xfrm>
            <a:off x="10706985" y="5939999"/>
            <a:ext cx="1485015" cy="91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/>
        </p:nvSpPr>
        <p:spPr bwMode="auto">
          <a:xfrm>
            <a:off x="0" y="5904412"/>
            <a:ext cx="3083441" cy="9535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5C4FBA-CAB9-C28F-D4D7-34B2BD48BB50}"/>
              </a:ext>
            </a:extLst>
          </p:cNvPr>
          <p:cNvSpPr/>
          <p:nvPr/>
        </p:nvSpPr>
        <p:spPr bwMode="auto">
          <a:xfrm>
            <a:off x="0" y="5518298"/>
            <a:ext cx="720000" cy="13397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000" y="899999"/>
            <a:ext cx="3960000" cy="5040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A72AA20F-00AB-F3A8-6313-A01275F6F61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0000" y="2549693"/>
            <a:ext cx="5247322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39E512-8548-4004-B26C-215BC4856F5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113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07b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00000" y="718457"/>
            <a:ext cx="4320000" cy="468154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58CC9E-CFDE-4FC5-9756-10CCCC10D184}"/>
              </a:ext>
            </a:extLst>
          </p:cNvPr>
          <p:cNvSpPr/>
          <p:nvPr/>
        </p:nvSpPr>
        <p:spPr bwMode="auto">
          <a:xfrm>
            <a:off x="6300000" y="5400001"/>
            <a:ext cx="5892000" cy="14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46CD0B-1A89-432D-A5E1-AD00B926C7AA}"/>
              </a:ext>
            </a:extLst>
          </p:cNvPr>
          <p:cNvSpPr/>
          <p:nvPr/>
        </p:nvSpPr>
        <p:spPr bwMode="auto">
          <a:xfrm>
            <a:off x="10620000" y="718457"/>
            <a:ext cx="1572000" cy="4691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10E76332-B2FD-206C-2CAA-AD24B7EC3721}"/>
              </a:ext>
            </a:extLst>
          </p:cNvPr>
          <p:cNvCxnSpPr>
            <a:cxnSpLocks/>
          </p:cNvCxnSpPr>
          <p:nvPr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re 1">
            <a:extLst>
              <a:ext uri="{FF2B5EF4-FFF2-40B4-BE49-F238E27FC236}">
                <a16:creationId xmlns:a16="http://schemas.microsoft.com/office/drawing/2014/main" id="{757BFBAD-0EA9-DEEC-EB76-6D2E4949B3B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5040000" cy="703098"/>
          </a:xfrm>
        </p:spPr>
        <p:txBody>
          <a:bodyPr>
            <a:noAutofit/>
          </a:bodyPr>
          <a:lstStyle>
            <a:lvl1pPr>
              <a:defRPr sz="28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1" name="Espace réservé du texte 14">
            <a:extLst>
              <a:ext uri="{FF2B5EF4-FFF2-40B4-BE49-F238E27FC236}">
                <a16:creationId xmlns:a16="http://schemas.microsoft.com/office/drawing/2014/main" id="{6C36CD51-BCA4-5AD4-C85C-4B9ECCDDBB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720000" y="1800000"/>
            <a:ext cx="5040000" cy="368515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4354A91-DB89-4D4D-BF13-DBDE56ED3C9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9600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5296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8_Disposition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B9ADD4E9-CE15-4076-AEA0-12908C3BA29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94883" y="946759"/>
            <a:ext cx="10515600" cy="837636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DAA955B-DF91-4253-910F-61C8435D77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5095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09_Slide de fi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277F73-F734-4FB9-8F0D-42475FDBABB9}"/>
              </a:ext>
            </a:extLst>
          </p:cNvPr>
          <p:cNvSpPr/>
          <p:nvPr/>
        </p:nvSpPr>
        <p:spPr>
          <a:xfrm>
            <a:off x="-1" y="-26853"/>
            <a:ext cx="5006715" cy="184672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EC7F8144-5C85-49C8-9D7A-6246B948E73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64029" y="3010182"/>
            <a:ext cx="10515600" cy="837636"/>
          </a:xfrm>
        </p:spPr>
        <p:txBody>
          <a:bodyPr>
            <a:normAutofit/>
          </a:bodyPr>
          <a:lstStyle>
            <a:lvl1pPr algn="ctr"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pic>
        <p:nvPicPr>
          <p:cNvPr id="2" name="Image 3">
            <a:extLst>
              <a:ext uri="{FF2B5EF4-FFF2-40B4-BE49-F238E27FC236}">
                <a16:creationId xmlns:a16="http://schemas.microsoft.com/office/drawing/2014/main" id="{AF9D1718-9723-97D3-C7C1-83A8EC0EB0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C5035A-53E7-4456-A183-E9D038FA99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089F16-0672-42BB-9DE4-998F3721EC90}"/>
              </a:ext>
            </a:extLst>
          </p:cNvPr>
          <p:cNvSpPr/>
          <p:nvPr/>
        </p:nvSpPr>
        <p:spPr bwMode="auto">
          <a:xfrm>
            <a:off x="-1" y="15496"/>
            <a:ext cx="2293496" cy="21730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E95D403-D01D-456F-9797-CD4CEBE7A7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4831" y="196800"/>
            <a:ext cx="4497049" cy="139942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52844599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3C3D6E-6629-459D-B1FC-31CA3EC38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27377BB-8421-4E16-8ADD-F8D4A0E09B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F090FC-C579-4536-A73D-1C5016F5D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B9EBBA-996F-894A-B54A-D6246ED52CEA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C18209-14C9-4905-8DF7-3981904D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7C77F5-64A8-4FA9-BAE0-FB8C14794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7F1E4F-1CFF-5643-939E-217C01CDF56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60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5B7D26-9DBC-4815-9DA8-66DF883AE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F364DD-0405-40A9-BB73-0D35345AA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4DE9A55-C8DE-4227-A9A0-849517686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4B78815-45DB-4729-A9FD-E30A443B0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DF5E60-9974-AC48-9591-99C2BB44B7CF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4BAF31-4978-44FF-AD33-5010ED148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169A9D9-C371-4485-9BEC-229A703CB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7F1E4F-1CFF-5643-939E-217C01CDF56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3349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CBF21ED-CB36-4AAC-AEA5-45263B079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18C68F-D26B-8F47-958C-23B49CF8A634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5E43928-D5AB-4DA1-9FE2-656AFEB9B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C9E9CF-7306-40CE-B71B-764B29AA5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7F1E4F-1CFF-5643-939E-217C01CDF56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366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01b_Titre avec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AAB747D1-F2DF-4780-8AB5-B5DE047EBB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-1"/>
            <a:ext cx="8296703" cy="6858001"/>
          </a:xfrm>
          <a:solidFill>
            <a:schemeClr val="bg1"/>
          </a:solidFill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46915C0-A346-ED72-1B0D-E3E4F1B5DB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8298846" y="4996800"/>
            <a:ext cx="3893154" cy="1861200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671E6C9A-722B-B483-5F4A-31E0010847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B5DC071E-6C2E-EBDE-9424-99E288887ED9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4DBAFAC-540A-4032-8173-460700648B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xfrm>
            <a:off x="0" y="6492875"/>
            <a:ext cx="41148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841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1_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>
              <a:defRPr/>
            </a:pPr>
            <a:fld id="{08B9EBBA-996F-894A-B54A-D6246ED52CEA}" type="datetimeFigureOut">
              <a:rPr lang="en-US"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>
              <a:defRPr/>
            </a:pPr>
            <a:fld id="{D57F1E4F-1CFF-5643-939E-217C01CDF565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1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B3A1323-8D79-1946-B0D7-40001CF92E9D}" type="datetimeFigureOut">
              <a:rPr lang="en-US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1_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03504" y="767418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DFA1846-DA80-1C48-A609-854EA85C59AD}" type="datetimeFigureOut">
              <a:rPr lang="en-US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1_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7302355-E14B-8545-A8F8-0FE83CC9D524}" type="datetimeFigureOut">
              <a:rPr lang="en-US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1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007607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007607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2640F58-564D-2B4F-AE67-E407BA4FCF45}" type="datetimeFigureOut">
              <a:rPr lang="en-US"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1_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13A34C8-038E-2045-AF43-DF7DBB8E0E9E}" type="datetimeFigureOut">
              <a:rPr lang="en-US"/>
              <a:t>3/13/2025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1_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818C68F-D26B-8F47-958C-23B49CF8A634}" type="datetimeFigureOut">
              <a:rPr lang="en-US"/>
              <a:t>3/13/2025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1_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 bwMode="auto"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0DF5E60-9974-AC48-9591-99C2BB44B7CF}" type="datetimeFigureOut">
              <a:rPr lang="en-US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D57F1E4F-1CFF-5643-939E-217C01CDF565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1_Image avec légen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0" y="0"/>
            <a:ext cx="12192000" cy="53309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>
              <a:defRPr/>
            </a:pPr>
            <a:fld id="{09B482E8-6E0E-1B4F-B1FD-C69DB9E858D9}" type="datetimeFigureOut">
              <a:rPr lang="en-US"/>
              <a:t>3/13/2025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>
              <a:defRPr/>
            </a:pPr>
            <a:fld id="{D57F1E4F-1CFF-5643-939E-217C01CDF565}" type="slidenum">
              <a:rPr lang="en-US"/>
              <a:t>‹N°›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1_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6C52C72-DE31-F449-A4ED-4C594FD91407}" type="datetimeFigureOut">
              <a:rPr lang="en-US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02_Sommai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B5C57AA0-D8CF-D890-736A-CCBC84B1C6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auto">
          <a:xfrm>
            <a:off x="720000" y="1027890"/>
            <a:ext cx="10800000" cy="703098"/>
          </a:xfrm>
        </p:spPr>
        <p:txBody>
          <a:bodyPr anchor="t" anchorCtr="0"/>
          <a:lstStyle>
            <a:lvl1pPr>
              <a:defRPr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 dirty="0"/>
              <a:t>Sommaire</a:t>
            </a:r>
            <a:endParaRPr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EA650F-4B19-4264-839E-E6B281D53168}"/>
              </a:ext>
            </a:extLst>
          </p:cNvPr>
          <p:cNvSpPr/>
          <p:nvPr/>
        </p:nvSpPr>
        <p:spPr bwMode="auto">
          <a:xfrm>
            <a:off x="8138160" y="5830109"/>
            <a:ext cx="4053840" cy="102788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F5C3A6-A109-4741-9818-7B2828D1CE08}"/>
              </a:ext>
            </a:extLst>
          </p:cNvPr>
          <p:cNvSpPr/>
          <p:nvPr/>
        </p:nvSpPr>
        <p:spPr bwMode="auto">
          <a:xfrm>
            <a:off x="11055531" y="5127013"/>
            <a:ext cx="1136469" cy="17309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764F2B6B-A96B-4BA5-825A-7EFAC3CFE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1192" y="201849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A9B3C39-5129-4406-9AEF-C4DD509AC2E6}"/>
              </a:ext>
            </a:extLst>
          </p:cNvPr>
          <p:cNvSpPr txBox="1"/>
          <p:nvPr/>
        </p:nvSpPr>
        <p:spPr>
          <a:xfrm>
            <a:off x="1270181" y="1972577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C7363B55-10E1-4AAC-8A5E-8882C41852E8}"/>
              </a:ext>
            </a:extLst>
          </p:cNvPr>
          <p:cNvSpPr>
            <a:spLocks noGrp="1"/>
          </p:cNvSpPr>
          <p:nvPr>
            <p:ph idx="10"/>
          </p:nvPr>
        </p:nvSpPr>
        <p:spPr bwMode="auto">
          <a:xfrm>
            <a:off x="1751192" y="2691453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7F990837-E004-457E-A907-F35379F24DB1}"/>
              </a:ext>
            </a:extLst>
          </p:cNvPr>
          <p:cNvSpPr>
            <a:spLocks noGrp="1"/>
          </p:cNvSpPr>
          <p:nvPr>
            <p:ph idx="11"/>
          </p:nvPr>
        </p:nvSpPr>
        <p:spPr bwMode="auto">
          <a:xfrm>
            <a:off x="1751192" y="336270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AF26B4F-B929-4FED-90FB-DC0EBBE3B310}"/>
              </a:ext>
            </a:extLst>
          </p:cNvPr>
          <p:cNvSpPr txBox="1"/>
          <p:nvPr/>
        </p:nvSpPr>
        <p:spPr bwMode="auto">
          <a:xfrm>
            <a:off x="1255755" y="2612948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4F2C0EA1-09C7-434E-BFA4-7521588CC2B9}"/>
              </a:ext>
            </a:extLst>
          </p:cNvPr>
          <p:cNvSpPr txBox="1"/>
          <p:nvPr/>
        </p:nvSpPr>
        <p:spPr bwMode="auto">
          <a:xfrm>
            <a:off x="1255755" y="330569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6509306-DD73-4B5A-8DC7-68DCB9CFBBB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720000" y="6509997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26128"/>
      </p:ext>
    </p:extLst>
  </p:cSld>
  <p:clrMapOvr>
    <a:masterClrMapping/>
  </p:clrMapOvr>
  <p:hf sldNum="0"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1_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43950" y="695325"/>
            <a:ext cx="2628900" cy="4800600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771525" y="714375"/>
            <a:ext cx="7734300" cy="5400675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D62726E-379B-B349-9EED-81ED093FA806}" type="datetimeFigureOut">
              <a:rPr lang="en-US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55BFF8-8ABF-8B8B-F4AD-399B2E9E8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9B482E8-6E0E-1B4F-B1FD-C69DB9E858D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/>
        </p:nvSpPr>
        <p:spPr bwMode="auto">
          <a:xfrm>
            <a:off x="1" y="1"/>
            <a:ext cx="5967920" cy="6857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4B1C2588-649E-B85C-4DF9-25EEE4EFC8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60568" y="698500"/>
            <a:ext cx="3846787" cy="5461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24081" y="876676"/>
            <a:ext cx="5221440" cy="703098"/>
          </a:xfrm>
        </p:spPr>
        <p:txBody>
          <a:bodyPr lIns="0" tIns="0" rIns="0" bIns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224081" y="2486749"/>
            <a:ext cx="5221440" cy="3173412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pic>
        <p:nvPicPr>
          <p:cNvPr id="2" name="Image 7">
            <a:extLst>
              <a:ext uri="{FF2B5EF4-FFF2-40B4-BE49-F238E27FC236}">
                <a16:creationId xmlns:a16="http://schemas.microsoft.com/office/drawing/2014/main" id="{148E6340-7F30-F0B7-E2D5-075C85C95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auto">
          <a:xfrm>
            <a:off x="6224081" y="243549"/>
            <a:ext cx="918001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22731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04a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900000" y="900000"/>
            <a:ext cx="10515600" cy="70309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900000" y="1908000"/>
            <a:ext cx="10534436" cy="435133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/>
        </p:nvSpPr>
        <p:spPr bwMode="auto">
          <a:xfrm>
            <a:off x="8701754" y="5362949"/>
            <a:ext cx="3083441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2C2647-F8A5-1AF5-B4A3-53F4F77A1A5F}"/>
              </a:ext>
            </a:extLst>
          </p:cNvPr>
          <p:cNvSpPr/>
          <p:nvPr/>
        </p:nvSpPr>
        <p:spPr bwMode="auto">
          <a:xfrm>
            <a:off x="11112000" y="4337999"/>
            <a:ext cx="1080000" cy="25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B077BE7-40DD-4D8B-AFF2-8677A6D0D1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30800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04b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4" name="Rectangle 3"/>
          <p:cNvSpPr/>
          <p:nvPr/>
        </p:nvSpPr>
        <p:spPr bwMode="auto">
          <a:xfrm>
            <a:off x="0" y="5527630"/>
            <a:ext cx="2414495" cy="13357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806B85-C08A-4477-9CDF-58B8C69CFD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93580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04c_Titre et contenu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91467579-6346-4CA8-D85C-3781892F72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0E6F0264-2AC1-648F-587A-8E3BEF65F4AB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9490818-AFC1-40DD-B7EE-47357F53DE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20808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05a_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69101A6-43C9-4CE0-8D21-47E7BB41520E}"/>
              </a:ext>
            </a:extLst>
          </p:cNvPr>
          <p:cNvSpPr/>
          <p:nvPr/>
        </p:nvSpPr>
        <p:spPr bwMode="auto">
          <a:xfrm>
            <a:off x="8701754" y="5362949"/>
            <a:ext cx="3490246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D6BE84A-239A-FA60-A1FF-71BAF972FB2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EDCCBC-D24F-40AE-B02B-99D701F07FF7}"/>
              </a:ext>
            </a:extLst>
          </p:cNvPr>
          <p:cNvSpPr/>
          <p:nvPr/>
        </p:nvSpPr>
        <p:spPr bwMode="auto">
          <a:xfrm>
            <a:off x="1" y="5362948"/>
            <a:ext cx="2263514" cy="14950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Espace réservé du texte 14">
            <a:extLst>
              <a:ext uri="{FF2B5EF4-FFF2-40B4-BE49-F238E27FC236}">
                <a16:creationId xmlns:a16="http://schemas.microsoft.com/office/drawing/2014/main" id="{C0C7721F-8498-4C2F-AF0A-37E41F8A8A8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20000" y="1896317"/>
            <a:ext cx="5141154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3" name="Espace réservé du texte 14">
            <a:extLst>
              <a:ext uri="{FF2B5EF4-FFF2-40B4-BE49-F238E27FC236}">
                <a16:creationId xmlns:a16="http://schemas.microsoft.com/office/drawing/2014/main" id="{B66F9A4B-DFA8-4176-9901-78B8C27447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6000" y="1896317"/>
            <a:ext cx="54240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2D0F193-92D1-4048-91DF-D0A664335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14976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5b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EF9A4183-7A07-A76A-E2F6-0AD329B67331}"/>
              </a:ext>
            </a:extLst>
          </p:cNvPr>
          <p:cNvSpPr txBox="1">
            <a:spLocks/>
          </p:cNvSpPr>
          <p:nvPr/>
        </p:nvSpPr>
        <p:spPr bwMode="auto">
          <a:xfrm>
            <a:off x="9311640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/>
        </p:nvSpPr>
        <p:spPr bwMode="auto">
          <a:xfrm>
            <a:off x="5747657" y="-15874"/>
            <a:ext cx="6444343" cy="68738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95999" y="1026571"/>
            <a:ext cx="10525192" cy="703098"/>
          </a:xfrm>
        </p:spPr>
        <p:txBody>
          <a:bodyPr anchor="t" anchorCtr="0">
            <a:normAutofit/>
          </a:bodyPr>
          <a:lstStyle>
            <a:lvl1pPr>
              <a:defRPr sz="44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8391" y="2520000"/>
            <a:ext cx="51228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8A1B153-665F-450A-BB9B-3C2E9EB54327}"/>
              </a:ext>
            </a:extLst>
          </p:cNvPr>
          <p:cNvSpPr txBox="1">
            <a:spLocks/>
          </p:cNvSpPr>
          <p:nvPr/>
        </p:nvSpPr>
        <p:spPr bwMode="auto">
          <a:xfrm>
            <a:off x="8874035" y="435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9" name="Espace réservé du texte 14">
            <a:extLst>
              <a:ext uri="{FF2B5EF4-FFF2-40B4-BE49-F238E27FC236}">
                <a16:creationId xmlns:a16="http://schemas.microsoft.com/office/drawing/2014/main" id="{3997AD73-B12A-4EFB-A535-E864238BA0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96000" y="2520000"/>
            <a:ext cx="4901135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61191DCA-496C-6892-C417-3B2F958530E3}"/>
              </a:ext>
            </a:extLst>
          </p:cNvPr>
          <p:cNvCxnSpPr>
            <a:cxnSpLocks/>
          </p:cNvCxnSpPr>
          <p:nvPr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B1C7B36-66D6-4BC8-A5FB-4D7819E884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6864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20000" y="864000"/>
            <a:ext cx="10804450" cy="132563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pPr>
              <a:defRPr/>
            </a:pP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1" y="2310505"/>
            <a:ext cx="10799999" cy="404454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>
              <a:defRPr/>
            </a:pPr>
            <a:r>
              <a:rPr lang="fr-FR" dirty="0"/>
              <a:t>Cliquez pour modifier les styles du texte du masque</a:t>
            </a:r>
            <a:endParaRPr dirty="0"/>
          </a:p>
          <a:p>
            <a:pPr lvl="1">
              <a:defRPr/>
            </a:pPr>
            <a:r>
              <a:rPr lang="fr-FR" dirty="0"/>
              <a:t>Deuxième niveau</a:t>
            </a:r>
            <a:endParaRPr dirty="0"/>
          </a:p>
          <a:p>
            <a:pPr lvl="2">
              <a:defRPr/>
            </a:pPr>
            <a:r>
              <a:rPr lang="fr-FR" dirty="0"/>
              <a:t>Troisième niveau</a:t>
            </a:r>
            <a:endParaRPr dirty="0"/>
          </a:p>
          <a:p>
            <a:pPr lvl="3">
              <a:defRPr/>
            </a:pPr>
            <a:r>
              <a:rPr lang="fr-FR" dirty="0"/>
              <a:t>Quatrième niveau</a:t>
            </a:r>
            <a:endParaRPr dirty="0"/>
          </a:p>
          <a:p>
            <a:pPr lvl="4">
              <a:defRPr/>
            </a:pPr>
            <a:r>
              <a:rPr lang="fr-FR" dirty="0"/>
              <a:t>Cinquième niveau</a:t>
            </a:r>
            <a:endParaRPr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82EB67D-A61B-92FB-55B1-4BFC264B0829}"/>
              </a:ext>
            </a:extLst>
          </p:cNvPr>
          <p:cNvCxnSpPr>
            <a:cxnSpLocks/>
          </p:cNvCxnSpPr>
          <p:nvPr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E9F5A723-0622-4873-03E7-7DF776C0E430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rcRect/>
          <a:stretch/>
        </p:blipFill>
        <p:spPr bwMode="auto">
          <a:xfrm>
            <a:off x="865882" y="180000"/>
            <a:ext cx="918001" cy="396000"/>
          </a:xfrm>
          <a:prstGeom prst="rect">
            <a:avLst/>
          </a:prstGeom>
        </p:spPr>
      </p:pic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6DB214E2-F7C0-AB42-1D0D-681DBB1E85AE}"/>
              </a:ext>
            </a:extLst>
          </p:cNvPr>
          <p:cNvSpPr txBox="1">
            <a:spLocks/>
          </p:cNvSpPr>
          <p:nvPr/>
        </p:nvSpPr>
        <p:spPr bwMode="auto">
          <a:xfrm>
            <a:off x="8731106" y="378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pPr/>
              <a:t>‹N°›</a:t>
            </a:fld>
            <a:endParaRPr lang="fr-FR" dirty="0"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A05BF105-C9BD-C109-5B62-FB3E5D6AA8D0}"/>
              </a:ext>
            </a:extLst>
          </p:cNvPr>
          <p:cNvCxnSpPr>
            <a:cxnSpLocks/>
          </p:cNvCxnSpPr>
          <p:nvPr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64A9837E-37AD-4ED4-89AE-2DCD4261F7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2600" y="647592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26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  <p:sldLayoutId id="2147483847" r:id="rId15"/>
    <p:sldLayoutId id="2147483848" r:id="rId16"/>
    <p:sldLayoutId id="2147483849" r:id="rId17"/>
    <p:sldLayoutId id="2147483850" r:id="rId18"/>
    <p:sldLayoutId id="2147483851" r:id="rId19"/>
    <p:sldLayoutId id="2147483649" r:id="rId20"/>
    <p:sldLayoutId id="2147483650" r:id="rId21"/>
    <p:sldLayoutId id="2147483651" r:id="rId22"/>
    <p:sldLayoutId id="2147483652" r:id="rId23"/>
    <p:sldLayoutId id="2147483653" r:id="rId24"/>
    <p:sldLayoutId id="2147483654" r:id="rId25"/>
    <p:sldLayoutId id="2147483655" r:id="rId26"/>
    <p:sldLayoutId id="2147483656" r:id="rId27"/>
    <p:sldLayoutId id="2147483657" r:id="rId28"/>
    <p:sldLayoutId id="2147483658" r:id="rId29"/>
    <p:sldLayoutId id="2147483659" r:id="rId30"/>
  </p:sldLayoutIdLst>
  <p:hf sldNum="0" hdr="0" ftr="0" dt="0"/>
  <p:txStyles>
    <p:titleStyle>
      <a:lvl1pPr algn="l" defTabSz="914400" eaLnBrk="1" hangingPunct="1">
        <a:lnSpc>
          <a:spcPct val="90000"/>
        </a:lnSpc>
        <a:spcBef>
          <a:spcPts val="0"/>
        </a:spcBef>
        <a:buNone/>
        <a:defRPr sz="4400" b="0" i="0">
          <a:solidFill>
            <a:schemeClr val="tx1"/>
          </a:solidFill>
          <a:latin typeface="AMU Monument Grotesk" panose="020B0504040202060203" pitchFamily="34" charset="0"/>
          <a:ea typeface="+mj-ea"/>
          <a:cs typeface="+mj-cs"/>
        </a:defRPr>
      </a:lvl1pPr>
    </p:titleStyle>
    <p:bodyStyle>
      <a:lvl1pPr marL="228600" indent="-228600" algn="l" defTabSz="914400" eaLnBrk="1" hangingPunct="1">
        <a:lnSpc>
          <a:spcPct val="90000"/>
        </a:lnSpc>
        <a:spcBef>
          <a:spcPts val="1000"/>
        </a:spcBef>
        <a:buFont typeface="Arial"/>
        <a:buChar char="•"/>
        <a:defRPr sz="2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1pPr>
      <a:lvl2pPr marL="685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4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2pPr>
      <a:lvl3pPr marL="1143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0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3pPr>
      <a:lvl4pPr marL="1600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4pPr>
      <a:lvl5pPr marL="20574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5pPr>
      <a:lvl6pPr marL="25146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respcet-egalite@univ-amu.f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8D75F204-0B7F-4582-AABD-234B7CFF36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0762" y="1867095"/>
            <a:ext cx="6590476" cy="312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011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FC1D6200-6DF7-4551-87CF-A1B9A9AFB50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78595" y="1052736"/>
            <a:ext cx="6407098" cy="5655628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  <a:defRPr/>
            </a:pPr>
            <a:r>
              <a:rPr lang="fr-FR" sz="2400" dirty="0">
                <a:cs typeface="Helvetica" panose="020B0604020202020204" pitchFamily="34" charset="0"/>
              </a:rPr>
              <a:t>Un service de </a:t>
            </a:r>
            <a:r>
              <a:rPr lang="fr-FR" sz="2400" b="1" dirty="0">
                <a:cs typeface="Helvetica" panose="020B0604020202020204" pitchFamily="34" charset="0"/>
              </a:rPr>
              <a:t>prévention</a:t>
            </a:r>
            <a:r>
              <a:rPr lang="fr-FR" sz="2400" dirty="0">
                <a:cs typeface="Helvetica" panose="020B0604020202020204" pitchFamily="34" charset="0"/>
              </a:rPr>
              <a:t>, de recueil des </a:t>
            </a:r>
            <a:r>
              <a:rPr lang="fr-FR" sz="2400" b="1" dirty="0">
                <a:cs typeface="Helvetica" panose="020B0604020202020204" pitchFamily="34" charset="0"/>
              </a:rPr>
              <a:t>signalements</a:t>
            </a:r>
            <a:r>
              <a:rPr lang="fr-FR" sz="2400" dirty="0">
                <a:cs typeface="Helvetica" panose="020B0604020202020204" pitchFamily="34" charset="0"/>
              </a:rPr>
              <a:t> et de </a:t>
            </a:r>
            <a:r>
              <a:rPr lang="fr-FR" sz="2400" b="1" dirty="0">
                <a:cs typeface="Helvetica" panose="020B0604020202020204" pitchFamily="34" charset="0"/>
              </a:rPr>
              <a:t>traitement </a:t>
            </a:r>
            <a:r>
              <a:rPr lang="fr-FR" sz="2400" dirty="0">
                <a:cs typeface="Helvetica" panose="020B0604020202020204" pitchFamily="34" charset="0"/>
              </a:rPr>
              <a:t>des situations  de :</a:t>
            </a:r>
          </a:p>
          <a:p>
            <a:pPr marL="0" indent="0" algn="ctr">
              <a:buClr>
                <a:srgbClr val="FFC000"/>
              </a:buClr>
              <a:buNone/>
              <a:defRPr/>
            </a:pPr>
            <a:r>
              <a:rPr lang="fr-FR" sz="2400" b="1" dirty="0">
                <a:cs typeface="Helvetica" panose="020B0604020202020204" pitchFamily="34" charset="0"/>
              </a:rPr>
              <a:t>Discriminations </a:t>
            </a:r>
          </a:p>
          <a:p>
            <a:pPr marL="0" indent="0" algn="ctr">
              <a:buClr>
                <a:srgbClr val="FFC000"/>
              </a:buClr>
              <a:buNone/>
              <a:defRPr/>
            </a:pPr>
            <a:r>
              <a:rPr lang="fr-FR" sz="2400" b="1" dirty="0">
                <a:cs typeface="Helvetica" panose="020B0604020202020204" pitchFamily="34" charset="0"/>
              </a:rPr>
              <a:t>Harcèlements</a:t>
            </a:r>
          </a:p>
          <a:p>
            <a:pPr marL="0" indent="0" algn="ctr">
              <a:buClr>
                <a:srgbClr val="FFC000"/>
              </a:buClr>
              <a:buNone/>
              <a:defRPr/>
            </a:pPr>
            <a:r>
              <a:rPr lang="fr-FR" sz="2400" b="1" dirty="0">
                <a:cs typeface="Helvetica" panose="020B0604020202020204" pitchFamily="34" charset="0"/>
              </a:rPr>
              <a:t>Violences sexistes ou sexuelles</a:t>
            </a:r>
          </a:p>
          <a:p>
            <a:pPr marL="0" indent="0" algn="ctr">
              <a:buClr>
                <a:srgbClr val="FFC000"/>
              </a:buClr>
              <a:buNone/>
              <a:defRPr/>
            </a:pPr>
            <a:endParaRPr lang="fr-FR" sz="2400" b="1" dirty="0">
              <a:cs typeface="Helvetica" panose="020B0604020202020204" pitchFamily="34" charset="0"/>
            </a:endParaRPr>
          </a:p>
          <a:p>
            <a:pPr marL="0" indent="0">
              <a:buClr>
                <a:srgbClr val="FFC000"/>
              </a:buClr>
              <a:buNone/>
              <a:defRPr/>
            </a:pPr>
            <a:endParaRPr lang="fr-FR" sz="2400" dirty="0">
              <a:cs typeface="Helvetica" panose="020B0604020202020204" pitchFamily="34" charset="0"/>
            </a:endParaRPr>
          </a:p>
          <a:p>
            <a:pPr marL="0" lvl="0" indent="0" algn="ctr">
              <a:spcAft>
                <a:spcPts val="1200"/>
              </a:spcAft>
              <a:buNone/>
              <a:defRPr/>
            </a:pPr>
            <a:r>
              <a:rPr lang="fr-FR" b="1" u="sng" dirty="0">
                <a:cs typeface="Helvetica" panose="020B0604020202020204" pitchFamily="34" charset="0"/>
              </a:rPr>
              <a:t>A qui s’adresse ce service ?</a:t>
            </a:r>
          </a:p>
          <a:p>
            <a:pPr marL="0" lvl="0" indent="0" algn="ctr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fr-FR" sz="2400" dirty="0">
                <a:cs typeface="Helvetica" panose="020B0604020202020204" pitchFamily="34" charset="0"/>
              </a:rPr>
              <a:t>Agents et étudiants AMU</a:t>
            </a:r>
          </a:p>
          <a:p>
            <a:pPr marL="0" lvl="0" indent="0" algn="ctr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fr-FR" sz="2400" dirty="0">
                <a:cs typeface="Helvetica" panose="020B0604020202020204" pitchFamily="34" charset="0"/>
              </a:rPr>
              <a:t>Victimes ou témoins</a:t>
            </a:r>
          </a:p>
          <a:p>
            <a:pPr marL="266700" indent="-171450">
              <a:spcBef>
                <a:spcPts val="600"/>
              </a:spcBef>
              <a:spcAft>
                <a:spcPts val="600"/>
              </a:spcAft>
              <a:buFont typeface="Arial"/>
              <a:buChar char="•"/>
              <a:defRPr/>
            </a:pPr>
            <a:endParaRPr lang="fr-FR" dirty="0"/>
          </a:p>
          <a:p>
            <a:pPr marL="9525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dirty="0"/>
          </a:p>
          <a:p>
            <a:pPr>
              <a:defRPr/>
            </a:pPr>
            <a:endParaRPr lang="fr-FR" dirty="0"/>
          </a:p>
        </p:txBody>
      </p:sp>
      <p:sp>
        <p:nvSpPr>
          <p:cNvPr id="3" name="Flèche : bas 2">
            <a:extLst>
              <a:ext uri="{FF2B5EF4-FFF2-40B4-BE49-F238E27FC236}">
                <a16:creationId xmlns:a16="http://schemas.microsoft.com/office/drawing/2014/main" id="{6E45EA62-07E5-4A35-ACFD-160CA10B7B6D}"/>
              </a:ext>
            </a:extLst>
          </p:cNvPr>
          <p:cNvSpPr/>
          <p:nvPr/>
        </p:nvSpPr>
        <p:spPr>
          <a:xfrm>
            <a:off x="9892569" y="2348880"/>
            <a:ext cx="615773" cy="504056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 : avec coin arrondi et coin rogné en haut 4">
            <a:extLst>
              <a:ext uri="{FF2B5EF4-FFF2-40B4-BE49-F238E27FC236}">
                <a16:creationId xmlns:a16="http://schemas.microsoft.com/office/drawing/2014/main" id="{0796C2B0-C5F2-42A9-81CF-88D6F0D1A98A}"/>
              </a:ext>
            </a:extLst>
          </p:cNvPr>
          <p:cNvSpPr/>
          <p:nvPr/>
        </p:nvSpPr>
        <p:spPr>
          <a:xfrm>
            <a:off x="7320434" y="0"/>
            <a:ext cx="4908347" cy="6858000"/>
          </a:xfrm>
          <a:prstGeom prst="snip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75118C8-73E9-4AC3-8D36-BE97196C8A32}"/>
              </a:ext>
            </a:extLst>
          </p:cNvPr>
          <p:cNvSpPr txBox="1"/>
          <p:nvPr/>
        </p:nvSpPr>
        <p:spPr>
          <a:xfrm>
            <a:off x="7528122" y="1286279"/>
            <a:ext cx="449297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spc="-120" dirty="0">
                <a:solidFill>
                  <a:srgbClr val="FFFFFF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VICTIMES OU TEMOINS</a:t>
            </a:r>
          </a:p>
          <a:p>
            <a:pPr algn="ctr"/>
            <a:endParaRPr lang="fr-FR" sz="2800" spc="-120" dirty="0">
              <a:solidFill>
                <a:srgbClr val="FFFFFF"/>
              </a:solidFill>
              <a:latin typeface="Helvetica" panose="020B0604020202020204" pitchFamily="34" charset="0"/>
              <a:ea typeface="+mj-ea"/>
              <a:cs typeface="Helvetica" panose="020B0604020202020204" pitchFamily="34" charset="0"/>
            </a:endParaRPr>
          </a:p>
          <a:p>
            <a:pPr algn="ctr"/>
            <a:r>
              <a:rPr lang="fr-FR" sz="2800" spc="-120" dirty="0">
                <a:solidFill>
                  <a:srgbClr val="FFFFFF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Gratuit</a:t>
            </a:r>
          </a:p>
          <a:p>
            <a:pPr algn="ctr"/>
            <a:r>
              <a:rPr lang="fr-FR" sz="2800" spc="-120" dirty="0">
                <a:solidFill>
                  <a:srgbClr val="FFFFFF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Confidentiel</a:t>
            </a:r>
          </a:p>
          <a:p>
            <a:pPr algn="ctr"/>
            <a:r>
              <a:rPr lang="fr-FR" sz="2800" spc="-120" dirty="0">
                <a:solidFill>
                  <a:srgbClr val="FFFFFF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Indépendant</a:t>
            </a:r>
          </a:p>
          <a:p>
            <a:pPr algn="ctr"/>
            <a:r>
              <a:rPr lang="fr-FR" sz="2800" spc="-120" dirty="0">
                <a:solidFill>
                  <a:srgbClr val="FFFFFF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Pluridisciplinaire</a:t>
            </a:r>
          </a:p>
          <a:p>
            <a:pPr algn="ctr"/>
            <a:endParaRPr lang="fr-FR" sz="2800" spc="-120" dirty="0">
              <a:solidFill>
                <a:srgbClr val="FFFFFF"/>
              </a:solidFill>
              <a:latin typeface="Helvetica" panose="020B0604020202020204" pitchFamily="34" charset="0"/>
              <a:ea typeface="+mj-ea"/>
              <a:cs typeface="Helvetica" panose="020B0604020202020204" pitchFamily="34" charset="0"/>
            </a:endParaRPr>
          </a:p>
          <a:p>
            <a:pPr algn="ctr"/>
            <a:endParaRPr lang="fr-FR" sz="2800" spc="-120" dirty="0">
              <a:solidFill>
                <a:srgbClr val="FFFFFF"/>
              </a:solidFill>
              <a:latin typeface="Helvetica" panose="020B0604020202020204" pitchFamily="34" charset="0"/>
              <a:ea typeface="+mj-ea"/>
              <a:cs typeface="Helvetica" panose="020B0604020202020204" pitchFamily="34" charset="0"/>
            </a:endParaRPr>
          </a:p>
          <a:p>
            <a:pPr algn="ctr"/>
            <a:endParaRPr lang="fr-FR" sz="2800" spc="-120" dirty="0">
              <a:solidFill>
                <a:srgbClr val="FFFFFF"/>
              </a:solidFill>
              <a:latin typeface="Helvetica" panose="020B0604020202020204" pitchFamily="34" charset="0"/>
              <a:ea typeface="+mj-ea"/>
              <a:cs typeface="Helvetica" panose="020B0604020202020204" pitchFamily="34" charset="0"/>
            </a:endParaRPr>
          </a:p>
          <a:p>
            <a:pPr algn="ctr"/>
            <a:r>
              <a:rPr lang="fr-FR" sz="2800" spc="-120" dirty="0">
                <a:solidFill>
                  <a:srgbClr val="FFFFFF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Lieu dédié, équipe mobile, à temps plein, </a:t>
            </a:r>
          </a:p>
          <a:p>
            <a:pPr algn="ctr"/>
            <a:endParaRPr lang="fr-FR" sz="2800" spc="-120" dirty="0">
              <a:solidFill>
                <a:srgbClr val="FFFFFF"/>
              </a:solidFill>
              <a:latin typeface="Helvetica" panose="020B0604020202020204" pitchFamily="34" charset="0"/>
              <a:ea typeface="+mj-ea"/>
              <a:cs typeface="Helvetica" panose="020B0604020202020204" pitchFamily="34" charset="0"/>
            </a:endParaRPr>
          </a:p>
          <a:p>
            <a:pPr algn="ctr"/>
            <a:endParaRPr lang="fr-FR" sz="2800" spc="-120" dirty="0">
              <a:solidFill>
                <a:srgbClr val="FFFFFF"/>
              </a:solidFill>
              <a:latin typeface="Helvetica" panose="020B0604020202020204" pitchFamily="34" charset="0"/>
              <a:ea typeface="+mj-ea"/>
              <a:cs typeface="Helvetica" panose="020B0604020202020204" pitchFamily="34" charset="0"/>
            </a:endParaRPr>
          </a:p>
          <a:p>
            <a:pPr algn="ctr"/>
            <a:endParaRPr lang="fr-FR" sz="2800" spc="-120" dirty="0">
              <a:solidFill>
                <a:srgbClr val="FFFFFF"/>
              </a:solidFill>
              <a:latin typeface="Helvetica" panose="020B0604020202020204" pitchFamily="34" charset="0"/>
              <a:ea typeface="+mj-ea"/>
              <a:cs typeface="Helvetica" panose="020B0604020202020204" pitchFamily="34" charset="0"/>
            </a:endParaRPr>
          </a:p>
        </p:txBody>
      </p:sp>
      <p:sp>
        <p:nvSpPr>
          <p:cNvPr id="6" name="Flèche : bas 5">
            <a:extLst>
              <a:ext uri="{FF2B5EF4-FFF2-40B4-BE49-F238E27FC236}">
                <a16:creationId xmlns:a16="http://schemas.microsoft.com/office/drawing/2014/main" id="{6D6A1322-2F9C-4E25-A288-CFD6C7A3B064}"/>
              </a:ext>
            </a:extLst>
          </p:cNvPr>
          <p:cNvSpPr/>
          <p:nvPr/>
        </p:nvSpPr>
        <p:spPr>
          <a:xfrm>
            <a:off x="9585159" y="4384079"/>
            <a:ext cx="378894" cy="36004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ACF9F77-B4D0-4635-94D5-78CFCDE63B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3081" b="28787"/>
          <a:stretch/>
        </p:blipFill>
        <p:spPr>
          <a:xfrm>
            <a:off x="8727365" y="99308"/>
            <a:ext cx="209448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138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DEFE1475-6423-44EB-ADF2-49F5DB9413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350" y="1244339"/>
            <a:ext cx="1478623" cy="5382705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CDF44473-390F-47EE-BBE9-B4DD8F1AB7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3040" y="1244339"/>
            <a:ext cx="1276416" cy="1085906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0F149F0E-C284-440D-B3F7-CFE4DD2921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3040" y="3392738"/>
            <a:ext cx="1263715" cy="1085906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B736B766-91FB-4D8E-95DD-5E38B023B8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77630" y="5541138"/>
            <a:ext cx="1263715" cy="1085906"/>
          </a:xfrm>
          <a:prstGeom prst="rect">
            <a:avLst/>
          </a:prstGeom>
        </p:spPr>
      </p:pic>
      <p:pic>
        <p:nvPicPr>
          <p:cNvPr id="52" name="Image 51">
            <a:extLst>
              <a:ext uri="{FF2B5EF4-FFF2-40B4-BE49-F238E27FC236}">
                <a16:creationId xmlns:a16="http://schemas.microsoft.com/office/drawing/2014/main" id="{7376D2FD-11F9-4B95-81CD-E4F315A885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91851" y="1221980"/>
            <a:ext cx="6532069" cy="2190136"/>
          </a:xfrm>
          <a:prstGeom prst="rect">
            <a:avLst/>
          </a:prstGeom>
        </p:spPr>
      </p:pic>
      <p:pic>
        <p:nvPicPr>
          <p:cNvPr id="53" name="Image 52">
            <a:extLst>
              <a:ext uri="{FF2B5EF4-FFF2-40B4-BE49-F238E27FC236}">
                <a16:creationId xmlns:a16="http://schemas.microsoft.com/office/drawing/2014/main" id="{78E0A6A3-B556-4D15-AB91-FFBD0F98D6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97147" y="1244339"/>
            <a:ext cx="1597700" cy="5382705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73CE9245-79B3-417E-B129-C7D5B9CCDB5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69457" y="2947093"/>
            <a:ext cx="6554464" cy="2661856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CA9DCA14-9748-4A0C-9A44-7623D695CCA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81349" y="3297164"/>
            <a:ext cx="826602" cy="955185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DE3E4235-FF90-49AB-B1DF-E1EFECE876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99296" y="787929"/>
            <a:ext cx="1939754" cy="720480"/>
          </a:xfrm>
          <a:prstGeom prst="rect">
            <a:avLst/>
          </a:prstGeom>
        </p:spPr>
      </p:pic>
      <p:pic>
        <p:nvPicPr>
          <p:cNvPr id="69" name="Image 68">
            <a:extLst>
              <a:ext uri="{FF2B5EF4-FFF2-40B4-BE49-F238E27FC236}">
                <a16:creationId xmlns:a16="http://schemas.microsoft.com/office/drawing/2014/main" id="{8FAD8712-A5BC-4052-B30F-288FFEAF372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69333" y="5653334"/>
            <a:ext cx="6554464" cy="973723"/>
          </a:xfrm>
          <a:prstGeom prst="rect">
            <a:avLst/>
          </a:prstGeom>
        </p:spPr>
      </p:pic>
      <p:sp>
        <p:nvSpPr>
          <p:cNvPr id="72" name="object 3">
            <a:extLst>
              <a:ext uri="{FF2B5EF4-FFF2-40B4-BE49-F238E27FC236}">
                <a16:creationId xmlns:a16="http://schemas.microsoft.com/office/drawing/2014/main" id="{456CC481-0ED9-4935-AA15-941C76480B12}"/>
              </a:ext>
            </a:extLst>
          </p:cNvPr>
          <p:cNvSpPr txBox="1">
            <a:spLocks/>
          </p:cNvSpPr>
          <p:nvPr/>
        </p:nvSpPr>
        <p:spPr>
          <a:xfrm>
            <a:off x="2824897" y="147705"/>
            <a:ext cx="5657633" cy="448670"/>
          </a:xfrm>
          <a:prstGeom prst="rect">
            <a:avLst/>
          </a:prstGeom>
        </p:spPr>
        <p:txBody>
          <a:bodyPr vert="horz" wrap="square" lIns="0" tIns="17611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3547" algn="ctr">
              <a:lnSpc>
                <a:spcPct val="100000"/>
              </a:lnSpc>
              <a:spcBef>
                <a:spcPts val="139"/>
              </a:spcBef>
            </a:pPr>
            <a:r>
              <a:rPr lang="fr-FR" sz="2800" dirty="0">
                <a:solidFill>
                  <a:srgbClr val="002060"/>
                </a:solidFill>
                <a:latin typeface="Arial Nova" panose="020B0504020202020204" pitchFamily="34" charset="0"/>
                <a:ea typeface="+mn-ea"/>
                <a:cs typeface="Helvetica" panose="020B0604020202020204" pitchFamily="34" charset="0"/>
              </a:rPr>
              <a:t>Traitement des situations </a:t>
            </a:r>
            <a:endParaRPr lang="fr-FR" sz="2800" u="sng" dirty="0">
              <a:solidFill>
                <a:srgbClr val="002060"/>
              </a:solidFill>
              <a:latin typeface="Arial Nova" panose="020B05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537246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32182B31-4398-46F3-BF08-858589C3B9C5}"/>
              </a:ext>
            </a:extLst>
          </p:cNvPr>
          <p:cNvSpPr txBox="1"/>
          <p:nvPr/>
        </p:nvSpPr>
        <p:spPr>
          <a:xfrm>
            <a:off x="4151784" y="2204864"/>
            <a:ext cx="60486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>
                <a:solidFill>
                  <a:schemeClr val="bg1"/>
                </a:solidFill>
              </a:rPr>
              <a:t>Comment entrer en contact avec le Service pour le Respect et l’Egalité ?</a:t>
            </a:r>
          </a:p>
        </p:txBody>
      </p: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BC2861F-AD88-43D2-A482-7C31A80049BB}"/>
              </a:ext>
            </a:extLst>
          </p:cNvPr>
          <p:cNvGrpSpPr/>
          <p:nvPr/>
        </p:nvGrpSpPr>
        <p:grpSpPr>
          <a:xfrm>
            <a:off x="-10033793" y="0"/>
            <a:ext cx="11307600" cy="6858000"/>
            <a:chOff x="-5333" y="8547"/>
            <a:chExt cx="11278163" cy="6858000"/>
          </a:xfrm>
          <a:solidFill>
            <a:srgbClr val="F7E7FF"/>
          </a:solidFill>
        </p:grpSpPr>
        <p:grpSp>
          <p:nvGrpSpPr>
            <p:cNvPr id="22" name="Groupe 21">
              <a:extLst>
                <a:ext uri="{FF2B5EF4-FFF2-40B4-BE49-F238E27FC236}">
                  <a16:creationId xmlns:a16="http://schemas.microsoft.com/office/drawing/2014/main" id="{D4076784-D75D-405D-8655-3FD04ABC926C}"/>
                </a:ext>
              </a:extLst>
            </p:cNvPr>
            <p:cNvGrpSpPr/>
            <p:nvPr/>
          </p:nvGrpSpPr>
          <p:grpSpPr>
            <a:xfrm>
              <a:off x="-5333" y="8547"/>
              <a:ext cx="11278163" cy="6858000"/>
              <a:chOff x="-59679" y="4540"/>
              <a:chExt cx="11278163" cy="6858000"/>
            </a:xfrm>
            <a:grpFill/>
            <a:effectLst>
              <a:outerShdw blurRad="254000" dist="88900" algn="l" rotWithShape="0">
                <a:prstClr val="black">
                  <a:alpha val="40000"/>
                </a:prstClr>
              </a:outerShdw>
            </a:effectLst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D3FB411-BB97-4ACB-9D30-10D7E17A7B46}"/>
                  </a:ext>
                </a:extLst>
              </p:cNvPr>
              <p:cNvSpPr/>
              <p:nvPr/>
            </p:nvSpPr>
            <p:spPr>
              <a:xfrm>
                <a:off x="-59679" y="4540"/>
                <a:ext cx="10488488" cy="685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Organigramme : Délai 5">
                <a:extLst>
                  <a:ext uri="{FF2B5EF4-FFF2-40B4-BE49-F238E27FC236}">
                    <a16:creationId xmlns:a16="http://schemas.microsoft.com/office/drawing/2014/main" id="{E9AF2076-9BEF-4334-8BAD-C0A8CD31D16E}"/>
                  </a:ext>
                </a:extLst>
              </p:cNvPr>
              <p:cNvSpPr/>
              <p:nvPr/>
            </p:nvSpPr>
            <p:spPr>
              <a:xfrm>
                <a:off x="10356801" y="2946729"/>
                <a:ext cx="861683" cy="1296144"/>
              </a:xfrm>
              <a:prstGeom prst="flowChartDelay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44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FBA95F79-0DD8-4AC5-806F-AED9B6B4CD11}"/>
                </a:ext>
              </a:extLst>
            </p:cNvPr>
            <p:cNvSpPr txBox="1"/>
            <p:nvPr/>
          </p:nvSpPr>
          <p:spPr>
            <a:xfrm>
              <a:off x="4370987" y="993443"/>
              <a:ext cx="4517517" cy="48320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dirty="0"/>
                <a:t>Contacter le </a:t>
              </a:r>
              <a:r>
                <a:rPr lang="fr-FR" sz="2800" b="1" dirty="0" err="1"/>
                <a:t>Spre</a:t>
              </a:r>
              <a:r>
                <a:rPr lang="fr-FR" sz="2800" b="1" dirty="0"/>
                <a:t> par mail sur </a:t>
              </a:r>
              <a:r>
                <a:rPr lang="fr-FR" sz="2800" b="1" dirty="0"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respect-egalite@univ-amu.fr</a:t>
              </a:r>
              <a:endParaRPr lang="fr-FR" sz="2800" b="1" dirty="0"/>
            </a:p>
            <a:p>
              <a:pPr algn="ctr"/>
              <a:r>
                <a:rPr lang="fr-FR" sz="2800" b="1" dirty="0"/>
                <a:t> ou par téléphone au 04.13.550.550</a:t>
              </a:r>
            </a:p>
            <a:p>
              <a:pPr algn="ctr"/>
              <a:endParaRPr lang="fr-FR" sz="2800" b="1" dirty="0"/>
            </a:p>
            <a:p>
              <a:pPr algn="ctr"/>
              <a:endParaRPr lang="fr-FR" sz="2800" b="1" dirty="0"/>
            </a:p>
            <a:p>
              <a:pPr algn="ctr"/>
              <a:r>
                <a:rPr lang="fr-FR" sz="2800" b="1" dirty="0"/>
                <a:t>Un rendez-vous sera rapidement fixé dans nos locaux, sur nos permanences ou en </a:t>
              </a:r>
              <a:r>
                <a:rPr lang="fr-FR" sz="2800" b="1" dirty="0" err="1"/>
                <a:t>visio</a:t>
              </a:r>
              <a:r>
                <a:rPr lang="fr-FR" sz="2800" b="1" dirty="0"/>
                <a:t> </a:t>
              </a:r>
            </a:p>
          </p:txBody>
        </p: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E5CA60FE-7660-4BFE-8D42-CECD0C0C528A}"/>
              </a:ext>
            </a:extLst>
          </p:cNvPr>
          <p:cNvGrpSpPr/>
          <p:nvPr/>
        </p:nvGrpSpPr>
        <p:grpSpPr>
          <a:xfrm>
            <a:off x="-10062673" y="0"/>
            <a:ext cx="11307044" cy="6857999"/>
            <a:chOff x="-1258586" y="19511"/>
            <a:chExt cx="11307044" cy="6858000"/>
          </a:xfrm>
          <a:solidFill>
            <a:srgbClr val="F7E7FF"/>
          </a:solidFill>
        </p:grpSpPr>
        <p:grpSp>
          <p:nvGrpSpPr>
            <p:cNvPr id="21" name="Groupe 20">
              <a:extLst>
                <a:ext uri="{FF2B5EF4-FFF2-40B4-BE49-F238E27FC236}">
                  <a16:creationId xmlns:a16="http://schemas.microsoft.com/office/drawing/2014/main" id="{F9278C2D-079F-4B32-BC73-C628F4919821}"/>
                </a:ext>
              </a:extLst>
            </p:cNvPr>
            <p:cNvGrpSpPr/>
            <p:nvPr/>
          </p:nvGrpSpPr>
          <p:grpSpPr>
            <a:xfrm>
              <a:off x="-1258586" y="19511"/>
              <a:ext cx="11307044" cy="6858000"/>
              <a:chOff x="-1680864" y="0"/>
              <a:chExt cx="11307044" cy="6858000"/>
            </a:xfrm>
            <a:grpFill/>
            <a:effectLst>
              <a:outerShdw blurRad="254000" dist="88900" algn="l" rotWithShape="0">
                <a:prstClr val="black">
                  <a:alpha val="40000"/>
                </a:prstClr>
              </a:outerShdw>
            </a:effectLst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203106B3-5592-4603-96F4-46AB70181EC3}"/>
                  </a:ext>
                </a:extLst>
              </p:cNvPr>
              <p:cNvSpPr/>
              <p:nvPr/>
            </p:nvSpPr>
            <p:spPr>
              <a:xfrm>
                <a:off x="-1680864" y="0"/>
                <a:ext cx="10488488" cy="685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10" name="Groupe 9">
                <a:extLst>
                  <a:ext uri="{FF2B5EF4-FFF2-40B4-BE49-F238E27FC236}">
                    <a16:creationId xmlns:a16="http://schemas.microsoft.com/office/drawing/2014/main" id="{42BCB004-BC03-43B4-B16D-02EC5D218887}"/>
                  </a:ext>
                </a:extLst>
              </p:cNvPr>
              <p:cNvGrpSpPr/>
              <p:nvPr/>
            </p:nvGrpSpPr>
            <p:grpSpPr>
              <a:xfrm>
                <a:off x="8807624" y="1684244"/>
                <a:ext cx="818556" cy="1312708"/>
                <a:chOff x="10548167" y="1051186"/>
                <a:chExt cx="818556" cy="1312708"/>
              </a:xfrm>
              <a:grpFill/>
            </p:grpSpPr>
            <p:sp>
              <p:nvSpPr>
                <p:cNvPr id="11" name="Organigramme : Délai 10">
                  <a:extLst>
                    <a:ext uri="{FF2B5EF4-FFF2-40B4-BE49-F238E27FC236}">
                      <a16:creationId xmlns:a16="http://schemas.microsoft.com/office/drawing/2014/main" id="{94CDDEEC-D53F-4634-8A94-A67D38EA907E}"/>
                    </a:ext>
                  </a:extLst>
                </p:cNvPr>
                <p:cNvSpPr/>
                <p:nvPr/>
              </p:nvSpPr>
              <p:spPr>
                <a:xfrm>
                  <a:off x="10548167" y="1051186"/>
                  <a:ext cx="818556" cy="1312708"/>
                </a:xfrm>
                <a:prstGeom prst="flowChartDelay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4400" b="1" dirty="0">
                    <a:solidFill>
                      <a:schemeClr val="bg2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12" name="ZoneTexte 11">
                  <a:extLst>
                    <a:ext uri="{FF2B5EF4-FFF2-40B4-BE49-F238E27FC236}">
                      <a16:creationId xmlns:a16="http://schemas.microsoft.com/office/drawing/2014/main" id="{6689BA0D-B98F-4E9B-916E-E8F06045ECD1}"/>
                    </a:ext>
                  </a:extLst>
                </p:cNvPr>
                <p:cNvSpPr txBox="1"/>
                <p:nvPr/>
              </p:nvSpPr>
              <p:spPr>
                <a:xfrm>
                  <a:off x="10693040" y="1321752"/>
                  <a:ext cx="432048" cy="707886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4000" b="1" dirty="0"/>
                    <a:t>2</a:t>
                  </a:r>
                </a:p>
              </p:txBody>
            </p:sp>
          </p:grpSp>
        </p:grp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B9985237-4365-4531-B2A6-8464F9D8AE72}"/>
                </a:ext>
              </a:extLst>
            </p:cNvPr>
            <p:cNvSpPr txBox="1"/>
            <p:nvPr/>
          </p:nvSpPr>
          <p:spPr>
            <a:xfrm>
              <a:off x="2801213" y="882802"/>
              <a:ext cx="4968552" cy="569386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dirty="0"/>
                <a:t>Un document RGPD est envoyé au signalant afin de garantir la gestion des données personnelles à caractère sensible</a:t>
              </a:r>
            </a:p>
            <a:p>
              <a:pPr algn="ctr"/>
              <a:endParaRPr lang="fr-FR" sz="2800" b="1" dirty="0"/>
            </a:p>
            <a:p>
              <a:pPr algn="ctr"/>
              <a:endParaRPr lang="fr-FR" sz="2800" b="1" dirty="0"/>
            </a:p>
            <a:p>
              <a:pPr algn="ctr"/>
              <a:r>
                <a:rPr lang="fr-FR" sz="2800" b="1" dirty="0"/>
                <a:t>Un membre de l’équipe viendra chercher le signalant au moment de son rendez-vous afin que celui-ci puisse préserver son anonymat auprès des services d’accueil</a:t>
              </a:r>
            </a:p>
          </p:txBody>
        </p:sp>
      </p:grpSp>
      <p:grpSp>
        <p:nvGrpSpPr>
          <p:cNvPr id="54" name="Groupe 53">
            <a:extLst>
              <a:ext uri="{FF2B5EF4-FFF2-40B4-BE49-F238E27FC236}">
                <a16:creationId xmlns:a16="http://schemas.microsoft.com/office/drawing/2014/main" id="{FF872AEC-2A90-4F9D-8B24-9C36B56A28A8}"/>
              </a:ext>
            </a:extLst>
          </p:cNvPr>
          <p:cNvGrpSpPr/>
          <p:nvPr/>
        </p:nvGrpSpPr>
        <p:grpSpPr>
          <a:xfrm>
            <a:off x="-10050452" y="-5873"/>
            <a:ext cx="11336624" cy="6857999"/>
            <a:chOff x="-4562073" y="-12974"/>
            <a:chExt cx="11280576" cy="6858000"/>
          </a:xfrm>
        </p:grpSpPr>
        <p:grpSp>
          <p:nvGrpSpPr>
            <p:cNvPr id="46" name="Groupe 45">
              <a:extLst>
                <a:ext uri="{FF2B5EF4-FFF2-40B4-BE49-F238E27FC236}">
                  <a16:creationId xmlns:a16="http://schemas.microsoft.com/office/drawing/2014/main" id="{86EAC676-9FC0-40E8-80A9-EF9D60ABF279}"/>
                </a:ext>
              </a:extLst>
            </p:cNvPr>
            <p:cNvGrpSpPr/>
            <p:nvPr/>
          </p:nvGrpSpPr>
          <p:grpSpPr>
            <a:xfrm>
              <a:off x="-4562073" y="-12974"/>
              <a:ext cx="11280576" cy="6858000"/>
              <a:chOff x="-5454543" y="-10706"/>
              <a:chExt cx="11280576" cy="6858000"/>
            </a:xfrm>
            <a:effectLst>
              <a:outerShdw blurRad="254000" dist="88900" algn="l" rotWithShape="0">
                <a:prstClr val="black">
                  <a:alpha val="40000"/>
                </a:prstClr>
              </a:outerShdw>
            </a:effectLst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B0A735B-CD9F-4900-BC68-9800BCC327C3}"/>
                  </a:ext>
                </a:extLst>
              </p:cNvPr>
              <p:cNvSpPr/>
              <p:nvPr/>
            </p:nvSpPr>
            <p:spPr>
              <a:xfrm>
                <a:off x="-5454543" y="-10706"/>
                <a:ext cx="10488488" cy="6858000"/>
              </a:xfrm>
              <a:prstGeom prst="rect">
                <a:avLst/>
              </a:prstGeom>
              <a:solidFill>
                <a:srgbClr val="F7E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90DB54B6-B924-48E6-83D2-05422E5FE285}"/>
                  </a:ext>
                </a:extLst>
              </p:cNvPr>
              <p:cNvGrpSpPr/>
              <p:nvPr/>
            </p:nvGrpSpPr>
            <p:grpSpPr>
              <a:xfrm>
                <a:off x="5033945" y="399831"/>
                <a:ext cx="792088" cy="1296144"/>
                <a:chOff x="8494410" y="768788"/>
                <a:chExt cx="792088" cy="1296144"/>
              </a:xfrm>
              <a:solidFill>
                <a:srgbClr val="F4F9FE"/>
              </a:solidFill>
            </p:grpSpPr>
            <p:sp>
              <p:nvSpPr>
                <p:cNvPr id="49" name="Organigramme : Délai 48">
                  <a:extLst>
                    <a:ext uri="{FF2B5EF4-FFF2-40B4-BE49-F238E27FC236}">
                      <a16:creationId xmlns:a16="http://schemas.microsoft.com/office/drawing/2014/main" id="{44E1DBC7-5D77-46E0-ADE7-5B6D14748C2A}"/>
                    </a:ext>
                  </a:extLst>
                </p:cNvPr>
                <p:cNvSpPr/>
                <p:nvPr/>
              </p:nvSpPr>
              <p:spPr>
                <a:xfrm>
                  <a:off x="8494410" y="768788"/>
                  <a:ext cx="792088" cy="1296144"/>
                </a:xfrm>
                <a:prstGeom prst="flowChartDelay">
                  <a:avLst/>
                </a:prstGeom>
                <a:solidFill>
                  <a:srgbClr val="F7E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4400" b="1" dirty="0">
                    <a:solidFill>
                      <a:schemeClr val="bg2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50" name="ZoneTexte 49">
                  <a:extLst>
                    <a:ext uri="{FF2B5EF4-FFF2-40B4-BE49-F238E27FC236}">
                      <a16:creationId xmlns:a16="http://schemas.microsoft.com/office/drawing/2014/main" id="{F129AE16-D8A7-46EA-A4D8-CC8E8F562F66}"/>
                    </a:ext>
                  </a:extLst>
                </p:cNvPr>
                <p:cNvSpPr txBox="1"/>
                <p:nvPr/>
              </p:nvSpPr>
              <p:spPr>
                <a:xfrm>
                  <a:off x="8606874" y="1015033"/>
                  <a:ext cx="432048" cy="707886"/>
                </a:xfrm>
                <a:prstGeom prst="rect">
                  <a:avLst/>
                </a:prstGeom>
                <a:solidFill>
                  <a:srgbClr val="F7E7FF"/>
                </a:solidFill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4000" b="1" dirty="0"/>
                    <a:t>3</a:t>
                  </a:r>
                </a:p>
              </p:txBody>
            </p:sp>
          </p:grpSp>
        </p:grp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D4824E87-0F37-4903-8C72-AF28FD65C0BA}"/>
                </a:ext>
              </a:extLst>
            </p:cNvPr>
            <p:cNvSpPr txBox="1"/>
            <p:nvPr/>
          </p:nvSpPr>
          <p:spPr>
            <a:xfrm>
              <a:off x="347768" y="445258"/>
              <a:ext cx="5040560" cy="61247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b="1" dirty="0"/>
                <a:t>Lors du rendez-vous, un ou une professionnelle sera à l’écoute et exposera les mesures et solutions possibles</a:t>
              </a:r>
            </a:p>
            <a:p>
              <a:pPr algn="ctr"/>
              <a:endParaRPr lang="fr-FR" sz="2800" b="1" dirty="0"/>
            </a:p>
            <a:p>
              <a:pPr algn="ctr"/>
              <a:r>
                <a:rPr lang="fr-FR" sz="2800" b="1" dirty="0"/>
                <a:t>A chaque étape le </a:t>
              </a:r>
              <a:r>
                <a:rPr lang="fr-FR" sz="2800" b="1" i="1" u="sng" dirty="0"/>
                <a:t>consentement sera requis</a:t>
              </a:r>
            </a:p>
            <a:p>
              <a:pPr algn="ctr"/>
              <a:endParaRPr lang="fr-FR" sz="2800" b="1" i="1" u="sng" dirty="0"/>
            </a:p>
            <a:p>
              <a:pPr algn="ctr"/>
              <a:endParaRPr lang="fr-FR" sz="2800" b="1" i="1" u="sng" dirty="0"/>
            </a:p>
            <a:p>
              <a:pPr algn="ctr"/>
              <a:r>
                <a:rPr lang="fr-FR" sz="2800" b="1" dirty="0"/>
                <a:t>Des mesures et un accompagnement seront mis en place afin de faire cesser le trouble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917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0 L 0.79908 0.00347 " pathEditMode="relative" rAng="0" ptsTypes="AA">
                                      <p:cBhvr>
                                        <p:cTn id="6" dur="1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219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0 L 0.80378 -0.00255 " pathEditMode="relative" rAng="0" ptsTypes="AA">
                                      <p:cBhvr>
                                        <p:cTn id="10" dur="1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82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4.07407E-6 L 0.78972 0.00093 " pathEditMode="relative" rAng="0" ptsTypes="AA">
                                      <p:cBhvr>
                                        <p:cTn id="14" dur="1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479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D793D3A-4830-432F-BE8A-B1D8759F6F3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Organigramme : Carte perforée 5">
            <a:extLst>
              <a:ext uri="{FF2B5EF4-FFF2-40B4-BE49-F238E27FC236}">
                <a16:creationId xmlns:a16="http://schemas.microsoft.com/office/drawing/2014/main" id="{3D98A97C-3FF3-4333-92EF-2B8AD4AC62EA}"/>
              </a:ext>
            </a:extLst>
          </p:cNvPr>
          <p:cNvSpPr/>
          <p:nvPr/>
        </p:nvSpPr>
        <p:spPr>
          <a:xfrm>
            <a:off x="6573078" y="-15837"/>
            <a:ext cx="5681788" cy="6889674"/>
          </a:xfrm>
          <a:prstGeom prst="flowChartPunchedCard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80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68801127-AAA9-4250-80BC-FA0D315631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7278" y="2216417"/>
            <a:ext cx="2523044" cy="2446655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8E1C41B-7623-41C7-973C-AF6A69FBDA84}"/>
              </a:ext>
            </a:extLst>
          </p:cNvPr>
          <p:cNvSpPr txBox="1"/>
          <p:nvPr/>
        </p:nvSpPr>
        <p:spPr>
          <a:xfrm>
            <a:off x="551384" y="1700808"/>
            <a:ext cx="518457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/>
              <a:t>MERCI</a:t>
            </a:r>
          </a:p>
          <a:p>
            <a:pPr algn="ctr"/>
            <a:endParaRPr lang="fr-FR" sz="4400" dirty="0"/>
          </a:p>
          <a:p>
            <a:pPr algn="ctr"/>
            <a:r>
              <a:rPr lang="fr-FR" sz="4400" dirty="0"/>
              <a:t>POUR </a:t>
            </a:r>
          </a:p>
          <a:p>
            <a:pPr algn="ctr"/>
            <a:endParaRPr lang="fr-FR" sz="4400" dirty="0"/>
          </a:p>
          <a:p>
            <a:pPr algn="ctr"/>
            <a:r>
              <a:rPr lang="fr-FR" sz="4400" dirty="0"/>
              <a:t>VOTRE ECOUTE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FB15C11-9087-4DC7-ADA7-8FAE6245F79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3592" b="28276"/>
          <a:stretch/>
        </p:blipFill>
        <p:spPr>
          <a:xfrm>
            <a:off x="9594850" y="147388"/>
            <a:ext cx="2094483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782580"/>
      </p:ext>
    </p:extLst>
  </p:cSld>
  <p:clrMapOvr>
    <a:masterClrMapping/>
  </p:clrMapOvr>
</p:sld>
</file>

<file path=ppt/theme/theme1.xml><?xml version="1.0" encoding="utf-8"?>
<a:theme xmlns:a="http://schemas.openxmlformats.org/drawingml/2006/main" name="Charte amU">
  <a:themeElements>
    <a:clrScheme name="couleurs amU institutionnel">
      <a:dk1>
        <a:srgbClr val="000000"/>
      </a:dk1>
      <a:lt1>
        <a:srgbClr val="FFFFFF"/>
      </a:lt1>
      <a:dk2>
        <a:srgbClr val="1E62DC"/>
      </a:dk2>
      <a:lt2>
        <a:srgbClr val="FFFE85"/>
      </a:lt2>
      <a:accent1>
        <a:srgbClr val="00008E"/>
      </a:accent1>
      <a:accent2>
        <a:srgbClr val="FFFFBF"/>
      </a:accent2>
      <a:accent3>
        <a:srgbClr val="990000"/>
      </a:accent3>
      <a:accent4>
        <a:srgbClr val="FFD4CC"/>
      </a:accent4>
      <a:accent5>
        <a:srgbClr val="DCCBFE"/>
      </a:accent5>
      <a:accent6>
        <a:srgbClr val="640097"/>
      </a:accent6>
      <a:hlink>
        <a:srgbClr val="1E63DD"/>
      </a:hlink>
      <a:folHlink>
        <a:srgbClr val="980000"/>
      </a:folHlink>
    </a:clrScheme>
    <a:fontScheme name="Police amU">
      <a:majorFont>
        <a:latin typeface="AMU Monument Grotesk Medium"/>
        <a:ea typeface="Arial"/>
        <a:cs typeface="Arial"/>
      </a:majorFont>
      <a:minorFont>
        <a:latin typeface="AMU Monument Grotesk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harte amU" id="{BA6D4926-91C8-460A-8C9F-495E66FAA8E9}" vid="{96297E90-4DF1-4E76-BF24-1F2D6C7A185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1713</TotalTime>
  <Words>194</Words>
  <Application>Microsoft Office PowerPoint</Application>
  <DocSecurity>0</DocSecurity>
  <PresentationFormat>Grand écran</PresentationFormat>
  <Paragraphs>51</Paragraphs>
  <Slides>5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3" baseType="lpstr">
      <vt:lpstr>ABC Monument Grotesk Unlicensed</vt:lpstr>
      <vt:lpstr>AMU Monument Grotesk</vt:lpstr>
      <vt:lpstr>AMU Monument Grotesk Medium</vt:lpstr>
      <vt:lpstr>Arial</vt:lpstr>
      <vt:lpstr>Arial Nova</vt:lpstr>
      <vt:lpstr>Calibri</vt:lpstr>
      <vt:lpstr>Helvetica</vt:lpstr>
      <vt:lpstr>Charte amU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Service pour le Respect et l’Egalité Prévenir Accompagner Agir</dc:title>
  <dc:subject/>
  <dc:creator>Amélie SAMBA</dc:creator>
  <cp:keywords/>
  <dc:description/>
  <cp:lastModifiedBy>GENDRE Marjolaine</cp:lastModifiedBy>
  <cp:revision>127</cp:revision>
  <dcterms:created xsi:type="dcterms:W3CDTF">2022-05-02T13:31:43Z</dcterms:created>
  <dcterms:modified xsi:type="dcterms:W3CDTF">2025-03-13T14:04:42Z</dcterms:modified>
  <cp:category/>
  <dc:identifier/>
  <cp:contentStatus/>
  <dc:language/>
  <cp:version/>
</cp:coreProperties>
</file>