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329" r:id="rId3"/>
    <p:sldId id="257" r:id="rId4"/>
    <p:sldId id="330" r:id="rId5"/>
    <p:sldId id="326" r:id="rId6"/>
    <p:sldId id="260" r:id="rId7"/>
    <p:sldId id="261" r:id="rId8"/>
    <p:sldId id="265" r:id="rId9"/>
    <p:sldId id="278" r:id="rId10"/>
    <p:sldId id="277" r:id="rId11"/>
  </p:sldIdLst>
  <p:sldSz cx="11430000" cy="6775450"/>
  <p:notesSz cx="11430000" cy="6775450"/>
  <p:defaultTextStyle>
    <a:defPPr>
      <a:defRPr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ine alligier" initials="sa" lastIdx="44" clrIdx="0"/>
  <p:cmAuthor id="2" name="Benjamin BIGAND" initials="BB" lastIdx="3" clrIdx="1"/>
  <p:cmAuthor id="3" name="LHOTE Anne-francoise" initials="LAf" lastIdx="24" clrIdx="2">
    <p:extLst>
      <p:ext uri="{19B8F6BF-5375-455C-9EA6-DF929625EA0E}">
        <p15:presenceInfo xmlns:p15="http://schemas.microsoft.com/office/powerpoint/2012/main" userId="S::Anne-Francoise.LHOTE@univ-amu.fr::29492326-b425-4582-ac06-a28ea5b82d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9673"/>
    <a:srgbClr val="1F4C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0" autoAdjust="0"/>
    <p:restoredTop sz="96247" autoAdjust="0"/>
  </p:normalViewPr>
  <p:slideViewPr>
    <p:cSldViewPr>
      <p:cViewPr varScale="1">
        <p:scale>
          <a:sx n="108" d="100"/>
          <a:sy n="108" d="100"/>
        </p:scale>
        <p:origin x="1200" y="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059099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871068079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32115498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873064461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65613865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73088780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850670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63289916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135669457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5A83B57-862A-B083-00BC-C604197D7EC1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9164527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9357006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154696035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EFE0FE0-80A6-0657-E975-5BCB2247F04D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090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4595568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79204303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206003431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D04A353-1BA8-78F2-6289-94C469FA3C4A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9164527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9357006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154696035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EFE0FE0-80A6-0657-E975-5BCB2247F04D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3545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5066220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24767774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7823617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D0A62E-2B13-81EB-291B-8D0CDE3D1B4F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232256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08076590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5788570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D836819-3870-0DD5-0ABB-51C14E5CDD5B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544770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2523395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990357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1FECB77-E6B4-FB43-1335-14D47B1B00B4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218999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61130882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0469713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B886CC1-4D2F-E271-BEA1-96BFE760590B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8009594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0437516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 dirty="0"/>
              <a:t>Anne</a:t>
            </a:r>
            <a:endParaRPr dirty="0"/>
          </a:p>
        </p:txBody>
      </p:sp>
      <p:sp>
        <p:nvSpPr>
          <p:cNvPr id="13850565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192733C-67C8-2688-47BE-73A3951E9B9E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6785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3265956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14687412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0035271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7E04F92-C198-174E-5445-17A713E8F888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5439104" name="Holder 2"/>
          <p:cNvSpPr>
            <a:spLocks noGrp="1"/>
          </p:cNvSpPr>
          <p:nvPr>
            <p:ph type="ctrTitle"/>
          </p:nvPr>
        </p:nvSpPr>
        <p:spPr bwMode="auto">
          <a:xfrm>
            <a:off x="857250" y="1998026"/>
            <a:ext cx="9715500" cy="1353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3157B7"/>
                </a:solidFill>
                <a:latin typeface="Cambria"/>
                <a:cs typeface="Cambri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346452192" name="Holder 3"/>
          <p:cNvSpPr>
            <a:spLocks noGrp="1"/>
          </p:cNvSpPr>
          <p:nvPr>
            <p:ph type="subTitle" idx="4"/>
          </p:nvPr>
        </p:nvSpPr>
        <p:spPr bwMode="auto">
          <a:xfrm>
            <a:off x="1714500" y="3609340"/>
            <a:ext cx="8001000" cy="1611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0" i="0">
                <a:solidFill>
                  <a:srgbClr val="15203F"/>
                </a:solidFill>
                <a:latin typeface="Cambria"/>
                <a:cs typeface="Cambri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04641449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91187192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3C4186F-0E22-4ECE-A1BD-B67103C205F9}" type="datetime1">
              <a:rPr lang="en-US" smtClean="0"/>
              <a:t>10/26/2026</a:t>
            </a:fld>
            <a:endParaRPr lang="en-US"/>
          </a:p>
        </p:txBody>
      </p:sp>
      <p:sp>
        <p:nvSpPr>
          <p:cNvPr id="1301935090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3377644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3450" b="0" i="0">
                <a:solidFill>
                  <a:srgbClr val="3157B7"/>
                </a:solidFill>
                <a:latin typeface="Cambria"/>
                <a:cs typeface="Cambri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805527139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 sz="1750" b="0" i="0">
                <a:solidFill>
                  <a:srgbClr val="15203F"/>
                </a:solidFill>
                <a:latin typeface="Cambria"/>
                <a:cs typeface="Cambri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290719061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6089244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680D96D-06A5-4C94-8950-1C2D52CC8DFF}" type="datetime1">
              <a:rPr lang="en-US" smtClean="0"/>
              <a:t>10/26/2026</a:t>
            </a:fld>
            <a:endParaRPr lang="en-US"/>
          </a:p>
        </p:txBody>
      </p:sp>
      <p:sp>
        <p:nvSpPr>
          <p:cNvPr id="1934658363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8891505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3450" b="0" i="0">
                <a:solidFill>
                  <a:srgbClr val="3157B7"/>
                </a:solidFill>
                <a:latin typeface="Cambria"/>
                <a:cs typeface="Cambri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48571705" name="Holder 3"/>
          <p:cNvSpPr>
            <a:spLocks noGrp="1"/>
          </p:cNvSpPr>
          <p:nvPr>
            <p:ph sz="half" idx="2"/>
          </p:nvPr>
        </p:nvSpPr>
        <p:spPr bwMode="auto">
          <a:xfrm>
            <a:off x="57150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81361356" name="Holder 4"/>
          <p:cNvSpPr>
            <a:spLocks noGrp="1"/>
          </p:cNvSpPr>
          <p:nvPr>
            <p:ph sz="half" idx="3"/>
          </p:nvPr>
        </p:nvSpPr>
        <p:spPr bwMode="auto">
          <a:xfrm>
            <a:off x="588645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24579163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83215920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BFFFD27-ADE3-406D-A96F-EF91E64A2C59}" type="datetime1">
              <a:rPr lang="en-US" smtClean="0"/>
              <a:t>10/26/2026</a:t>
            </a:fld>
            <a:endParaRPr lang="en-US"/>
          </a:p>
        </p:txBody>
      </p:sp>
      <p:sp>
        <p:nvSpPr>
          <p:cNvPr id="2012611224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2961630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3450" b="0" i="0">
                <a:solidFill>
                  <a:srgbClr val="3157B7"/>
                </a:solidFill>
                <a:latin typeface="Cambria"/>
                <a:cs typeface="Cambri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477178174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56844366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3C410AD-6C90-4009-9895-861D0EF4745F}" type="datetime1">
              <a:rPr lang="en-US" smtClean="0"/>
              <a:t>10/26/2026</a:t>
            </a:fld>
            <a:endParaRPr lang="en-US"/>
          </a:p>
        </p:txBody>
      </p:sp>
      <p:sp>
        <p:nvSpPr>
          <p:cNvPr id="1398941100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283062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953591862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F4A4E8-A476-4EC7-9198-69FB3CDBD6FD}" type="datetime1">
              <a:rPr lang="en-US" smtClean="0"/>
              <a:t>10/26/2026</a:t>
            </a:fld>
            <a:endParaRPr lang="en-US"/>
          </a:p>
        </p:txBody>
      </p:sp>
      <p:sp>
        <p:nvSpPr>
          <p:cNvPr id="1767606441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1730011" name="bg object 16"/>
          <p:cNvSpPr/>
          <p:nvPr/>
        </p:nvSpPr>
        <p:spPr bwMode="auto">
          <a:xfrm>
            <a:off x="0" y="9538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1430000" h="6429375" extrusionOk="0">
                <a:moveTo>
                  <a:pt x="11430000" y="0"/>
                </a:moveTo>
                <a:lnTo>
                  <a:pt x="0" y="0"/>
                </a:lnTo>
                <a:lnTo>
                  <a:pt x="0" y="6429362"/>
                </a:lnTo>
                <a:lnTo>
                  <a:pt x="11430000" y="6429362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61671965" name="Holder 2"/>
          <p:cNvSpPr>
            <a:spLocks noGrp="1"/>
          </p:cNvSpPr>
          <p:nvPr>
            <p:ph type="title"/>
          </p:nvPr>
        </p:nvSpPr>
        <p:spPr bwMode="auto">
          <a:xfrm>
            <a:off x="607465" y="487260"/>
            <a:ext cx="10215067" cy="557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3157B7"/>
                </a:solidFill>
                <a:latin typeface="Cambria"/>
                <a:cs typeface="Cambri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2138869335" name="Holder 3"/>
          <p:cNvSpPr>
            <a:spLocks noGrp="1"/>
          </p:cNvSpPr>
          <p:nvPr>
            <p:ph type="body" idx="1"/>
          </p:nvPr>
        </p:nvSpPr>
        <p:spPr bwMode="auto">
          <a:xfrm>
            <a:off x="5825248" y="1975637"/>
            <a:ext cx="4961255" cy="1311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0" i="0">
                <a:solidFill>
                  <a:srgbClr val="15203F"/>
                </a:solidFill>
                <a:latin typeface="Cambria"/>
                <a:cs typeface="Cambria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733650238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3886200" y="5994082"/>
            <a:ext cx="36576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40551580" name="Holder 5"/>
          <p:cNvSpPr>
            <a:spLocks noGrp="1"/>
          </p:cNvSpPr>
          <p:nvPr>
            <p:ph type="dt" sz="half" idx="6"/>
          </p:nvPr>
        </p:nvSpPr>
        <p:spPr bwMode="auto">
          <a:xfrm>
            <a:off x="5715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EDDB4F6-8610-417B-A833-0C8F80473FC1}" type="datetime1">
              <a:rPr lang="en-US" smtClean="0"/>
              <a:t>10/26/2026</a:t>
            </a:fld>
            <a:endParaRPr lang="en-US"/>
          </a:p>
        </p:txBody>
      </p:sp>
      <p:sp>
        <p:nvSpPr>
          <p:cNvPr id="130212423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82296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fd-formation@univ-amu.f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fd-soutenances@univ-amu.fr" TargetMode="External"/><Relationship Id="rId5" Type="http://schemas.openxmlformats.org/officeDocument/2006/relationships/hyperlink" Target="mailto:dfd-cotutelles@univ-amu.fr" TargetMode="External"/><Relationship Id="rId4" Type="http://schemas.openxmlformats.org/officeDocument/2006/relationships/hyperlink" Target="mailto:dfd-affgen@univ-amu.fr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https://www.legifrance.gouv.fr/loda/id/JORFTEXT000032587086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v-amu.fr/fr/public/les-ecoles-doctorales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rmations-rh.univ-amu.fr/" TargetMode="External"/><Relationship Id="rId5" Type="http://schemas.openxmlformats.org/officeDocument/2006/relationships/hyperlink" Target="https://college-doctoral.univ-amu.fr/fr/formations/cadre-general" TargetMode="External"/><Relationship Id="rId4" Type="http://schemas.openxmlformats.org/officeDocument/2006/relationships/hyperlink" Target="https://www.univ-amu.fr/fr/public/instituts-detablissement-am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dum.fr/CDAM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amupod.univ-amu.fr/video/27687-rediriger-ses-mails-vers-une-autre-messageri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ud.univ-amu.fr/fr/activation-votre-compte-amu-personnels?check_logged_in=1" TargetMode="External"/><Relationship Id="rId5" Type="http://schemas.openxmlformats.org/officeDocument/2006/relationships/hyperlink" Target="https://dud.univ-amu.fr/public/votre-compte-etudiant-amu-questions-frequentes" TargetMode="Externa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fd-formation@univ-amu.f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ollege-doctoral.univ-amu.fr/fr/formations/cadre-general" TargetMode="External"/><Relationship Id="rId4" Type="http://schemas.openxmlformats.org/officeDocument/2006/relationships/hyperlink" Target="mailto:anne-francoise.lhote@univ-amu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00224212" name="object 2"/>
          <p:cNvPicPr/>
          <p:nvPr/>
        </p:nvPicPr>
        <p:blipFill>
          <a:blip r:embed="rId3"/>
          <a:stretch/>
        </p:blipFill>
        <p:spPr bwMode="auto">
          <a:xfrm>
            <a:off x="-76200" y="1"/>
            <a:ext cx="4362450" cy="6775450"/>
          </a:xfrm>
          <a:prstGeom prst="rect">
            <a:avLst/>
          </a:prstGeom>
        </p:spPr>
      </p:pic>
      <p:sp>
        <p:nvSpPr>
          <p:cNvPr id="260378773" name="object 3"/>
          <p:cNvSpPr txBox="1">
            <a:spLocks noGrp="1"/>
          </p:cNvSpPr>
          <p:nvPr>
            <p:ph type="title"/>
          </p:nvPr>
        </p:nvSpPr>
        <p:spPr bwMode="auto">
          <a:xfrm>
            <a:off x="4893715" y="2106509"/>
            <a:ext cx="5506644" cy="158214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spcBef>
                <a:spcPts val="35"/>
              </a:spcBef>
              <a:defRPr/>
            </a:pPr>
            <a:r>
              <a:rPr lang="fr-FR" spc="114" noProof="0" dirty="0">
                <a:latin typeface="Arial"/>
                <a:cs typeface="Arial"/>
              </a:rPr>
              <a:t>Les formations doctorales transverses proposées par la DFD</a:t>
            </a:r>
            <a:endParaRPr lang="fr-FR" noProof="0" dirty="0">
              <a:latin typeface="Arial"/>
              <a:cs typeface="Arial"/>
            </a:endParaRPr>
          </a:p>
        </p:txBody>
      </p:sp>
      <p:sp>
        <p:nvSpPr>
          <p:cNvPr id="1000833463" name="object 4"/>
          <p:cNvSpPr txBox="1"/>
          <p:nvPr/>
        </p:nvSpPr>
        <p:spPr bwMode="auto">
          <a:xfrm>
            <a:off x="4893716" y="3998299"/>
            <a:ext cx="280416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/>
            </a:pPr>
            <a:r>
              <a:rPr sz="1400" spc="-20" dirty="0">
                <a:solidFill>
                  <a:srgbClr val="15203F"/>
                </a:solidFill>
                <a:latin typeface="Arial"/>
                <a:cs typeface="Arial"/>
              </a:rPr>
              <a:t>Direction</a:t>
            </a:r>
            <a:r>
              <a:rPr sz="1400" spc="-30" dirty="0">
                <a:solidFill>
                  <a:srgbClr val="15203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5203F"/>
                </a:solidFill>
                <a:latin typeface="Arial"/>
                <a:cs typeface="Arial"/>
              </a:rPr>
              <a:t>de</a:t>
            </a:r>
            <a:r>
              <a:rPr sz="1400" spc="-30" dirty="0">
                <a:solidFill>
                  <a:srgbClr val="15203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5203F"/>
                </a:solidFill>
                <a:latin typeface="Arial"/>
                <a:cs typeface="Arial"/>
              </a:rPr>
              <a:t>la</a:t>
            </a:r>
            <a:r>
              <a:rPr sz="1400" spc="-30" dirty="0">
                <a:solidFill>
                  <a:srgbClr val="15203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15203F"/>
                </a:solidFill>
                <a:latin typeface="Arial"/>
                <a:cs typeface="Arial"/>
              </a:rPr>
              <a:t>Formation</a:t>
            </a:r>
            <a:r>
              <a:rPr sz="1400" spc="-30" dirty="0">
                <a:solidFill>
                  <a:srgbClr val="15203F"/>
                </a:solidFill>
                <a:latin typeface="Arial"/>
                <a:cs typeface="Arial"/>
              </a:rPr>
              <a:t> </a:t>
            </a:r>
            <a:r>
              <a:rPr sz="1400" spc="-10" dirty="0" err="1">
                <a:solidFill>
                  <a:srgbClr val="15203F"/>
                </a:solidFill>
                <a:latin typeface="Arial"/>
                <a:cs typeface="Arial"/>
              </a:rPr>
              <a:t>Doctorale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B8B7D307-4306-811C-13C6-5A950188984C}"/>
              </a:ext>
            </a:extLst>
          </p:cNvPr>
          <p:cNvSpPr txBox="1"/>
          <p:nvPr/>
        </p:nvSpPr>
        <p:spPr bwMode="auto">
          <a:xfrm>
            <a:off x="7010400" y="4835525"/>
            <a:ext cx="405955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/>
            </a:pPr>
            <a:r>
              <a:rPr lang="en-US" sz="1400" b="1" i="1" spc="-20" dirty="0">
                <a:solidFill>
                  <a:schemeClr val="accent1"/>
                </a:solidFill>
                <a:latin typeface="Arial"/>
                <a:cs typeface="Arial"/>
              </a:rPr>
              <a:t>The English version begins on page 24</a:t>
            </a:r>
            <a:endParaRPr sz="1400" b="1" i="1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9020024" name="object 2"/>
          <p:cNvSpPr txBox="1">
            <a:spLocks noGrp="1"/>
          </p:cNvSpPr>
          <p:nvPr>
            <p:ph type="title"/>
          </p:nvPr>
        </p:nvSpPr>
        <p:spPr bwMode="auto">
          <a:xfrm>
            <a:off x="607464" y="167858"/>
            <a:ext cx="10215067" cy="5575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La Direction de la formation doctorale - DFD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D8E2792-089C-4B27-B6A5-89C356B00AE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919020026" name="Rounded Rectangle 919020025"/>
          <p:cNvSpPr/>
          <p:nvPr/>
        </p:nvSpPr>
        <p:spPr>
          <a:xfrm>
            <a:off x="640080" y="1076534"/>
            <a:ext cx="4541520" cy="437765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9020027" name="TextBox 919020026"/>
          <p:cNvSpPr txBox="1"/>
          <p:nvPr/>
        </p:nvSpPr>
        <p:spPr>
          <a:xfrm>
            <a:off x="1492032" y="1455887"/>
            <a:ext cx="3063982" cy="3647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fr-FR" b="0" i="0" u="none" strike="noStrike" baseline="0" dirty="0">
                <a:latin typeface="Aptos" panose="020B0004020202020204" pitchFamily="34" charset="0"/>
              </a:rPr>
              <a:t>Structure d’appui</a:t>
            </a:r>
          </a:p>
          <a:p>
            <a:pPr algn="ctr"/>
            <a:r>
              <a:rPr lang="fr-FR" b="0" i="0" u="none" strike="noStrike" baseline="0" dirty="0">
                <a:latin typeface="Aptos" panose="020B0004020202020204" pitchFamily="34" charset="0"/>
              </a:rPr>
              <a:t>opérationnel à la</a:t>
            </a:r>
          </a:p>
          <a:p>
            <a:pPr algn="ctr"/>
            <a:r>
              <a:rPr lang="fr-FR" b="0" i="0" u="none" strike="noStrike" baseline="0" dirty="0">
                <a:latin typeface="Aptos" panose="020B0004020202020204" pitchFamily="34" charset="0"/>
              </a:rPr>
              <a:t>politique doctorale d’amU (</a:t>
            </a:r>
            <a:r>
              <a:rPr lang="fr-FR" b="1" i="0" u="none" strike="noStrike" baseline="0" dirty="0">
                <a:latin typeface="Aptos" panose="020B0004020202020204" pitchFamily="34" charset="0"/>
              </a:rPr>
              <a:t>Collège Doctoral</a:t>
            </a:r>
            <a:r>
              <a:rPr lang="fr-FR" b="0" i="0" u="none" strike="noStrike" baseline="0" dirty="0">
                <a:latin typeface="Aptos" panose="020B0004020202020204" pitchFamily="34" charset="0"/>
              </a:rPr>
              <a:t>)</a:t>
            </a:r>
          </a:p>
          <a:p>
            <a:pPr algn="ctr"/>
            <a:endParaRPr lang="fr-FR" b="0" i="0" u="none" strike="noStrike" baseline="0" dirty="0">
              <a:latin typeface="Aptos" panose="020B0004020202020204" pitchFamily="34" charset="0"/>
            </a:endParaRPr>
          </a:p>
          <a:p>
            <a:pPr algn="ctr"/>
            <a:r>
              <a:rPr lang="fr-FR" b="0" i="0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Rôle de coordination des activités liées au doctorat, </a:t>
            </a:r>
          </a:p>
          <a:p>
            <a:pPr algn="ctr"/>
            <a:endParaRPr lang="fr-FR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algn="ctr"/>
            <a:endParaRPr lang="fr-FR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algn="ctr"/>
            <a:endParaRPr lang="fr-FR" dirty="0">
              <a:latin typeface="Aptos" panose="020B0004020202020204" pitchFamily="34" charset="0"/>
            </a:endParaRPr>
          </a:p>
          <a:p>
            <a:pPr algn="ctr"/>
            <a:r>
              <a:rPr lang="fr-FR" b="0" i="0" u="none" strike="noStrike" baseline="0" dirty="0">
                <a:latin typeface="Aptos" panose="020B0004020202020204" pitchFamily="34" charset="0"/>
              </a:rPr>
              <a:t>Pour les </a:t>
            </a:r>
            <a:r>
              <a:rPr lang="fr-FR" b="1" i="0" u="none" strike="noStrike" baseline="0" dirty="0">
                <a:latin typeface="Aptos" panose="020B0004020202020204" pitchFamily="34" charset="0"/>
              </a:rPr>
              <a:t>3000 doctorants d’amU</a:t>
            </a:r>
          </a:p>
          <a:p>
            <a:pPr algn="l"/>
            <a:endParaRPr sz="1500" b="1" dirty="0">
              <a:solidFill>
                <a:srgbClr val="1F6FAA"/>
              </a:solidFill>
              <a:latin typeface="Arial"/>
            </a:endParaRPr>
          </a:p>
        </p:txBody>
      </p:sp>
      <p:sp>
        <p:nvSpPr>
          <p:cNvPr id="919020028" name="TextBox 919020027"/>
          <p:cNvSpPr txBox="1"/>
          <p:nvPr/>
        </p:nvSpPr>
        <p:spPr>
          <a:xfrm>
            <a:off x="841247" y="3002463"/>
            <a:ext cx="2843784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endParaRPr sz="1200" b="0" dirty="0">
              <a:solidFill>
                <a:srgbClr val="4B4B4B"/>
              </a:solidFill>
              <a:latin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2111091-D3DB-0F33-B007-153E782F96B5}"/>
              </a:ext>
            </a:extLst>
          </p:cNvPr>
          <p:cNvGrpSpPr/>
          <p:nvPr/>
        </p:nvGrpSpPr>
        <p:grpSpPr>
          <a:xfrm>
            <a:off x="121339" y="5581485"/>
            <a:ext cx="11187319" cy="752475"/>
            <a:chOff x="76200" y="5221750"/>
            <a:chExt cx="11187319" cy="752475"/>
          </a:xfrm>
        </p:grpSpPr>
        <p:sp>
          <p:nvSpPr>
            <p:cNvPr id="5" name="object 28">
              <a:extLst>
                <a:ext uri="{FF2B5EF4-FFF2-40B4-BE49-F238E27FC236}">
                  <a16:creationId xmlns:a16="http://schemas.microsoft.com/office/drawing/2014/main" id="{059E5AF6-B0DA-EF91-8493-103B4D588850}"/>
                </a:ext>
              </a:extLst>
            </p:cNvPr>
            <p:cNvSpPr/>
            <p:nvPr/>
          </p:nvSpPr>
          <p:spPr bwMode="auto">
            <a:xfrm>
              <a:off x="76200" y="5221750"/>
              <a:ext cx="11187318" cy="752475"/>
            </a:xfrm>
            <a:custGeom>
              <a:avLst/>
              <a:gdLst/>
              <a:ahLst/>
              <a:cxnLst/>
              <a:rect l="l" t="t" r="r" b="b"/>
              <a:pathLst>
                <a:path w="10191750" h="752475" extrusionOk="0">
                  <a:moveTo>
                    <a:pt x="10172535" y="0"/>
                  </a:moveTo>
                  <a:lnTo>
                    <a:pt x="19215" y="0"/>
                  </a:lnTo>
                  <a:lnTo>
                    <a:pt x="16370" y="558"/>
                  </a:lnTo>
                  <a:lnTo>
                    <a:pt x="0" y="19215"/>
                  </a:lnTo>
                  <a:lnTo>
                    <a:pt x="0" y="730326"/>
                  </a:lnTo>
                  <a:lnTo>
                    <a:pt x="0" y="733259"/>
                  </a:lnTo>
                  <a:lnTo>
                    <a:pt x="19215" y="752475"/>
                  </a:lnTo>
                  <a:lnTo>
                    <a:pt x="10172535" y="752475"/>
                  </a:lnTo>
                  <a:lnTo>
                    <a:pt x="10191750" y="733259"/>
                  </a:lnTo>
                  <a:lnTo>
                    <a:pt x="10191750" y="19215"/>
                  </a:lnTo>
                  <a:lnTo>
                    <a:pt x="10175354" y="558"/>
                  </a:lnTo>
                  <a:lnTo>
                    <a:pt x="10172535" y="0"/>
                  </a:lnTo>
                  <a:close/>
                </a:path>
              </a:pathLst>
            </a:custGeom>
            <a:solidFill>
              <a:srgbClr val="B5D6FC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latin typeface="+mn-lt"/>
              </a:endParaRPr>
            </a:p>
          </p:txBody>
        </p:sp>
        <p:sp>
          <p:nvSpPr>
            <p:cNvPr id="4" name="object 18">
              <a:extLst>
                <a:ext uri="{FF2B5EF4-FFF2-40B4-BE49-F238E27FC236}">
                  <a16:creationId xmlns:a16="http://schemas.microsoft.com/office/drawing/2014/main" id="{7C7959FE-BFF8-DD0E-B587-04B61E6CEB17}"/>
                </a:ext>
              </a:extLst>
            </p:cNvPr>
            <p:cNvSpPr txBox="1"/>
            <p:nvPr/>
          </p:nvSpPr>
          <p:spPr bwMode="auto">
            <a:xfrm>
              <a:off x="260469" y="5440512"/>
              <a:ext cx="11003050" cy="289181"/>
            </a:xfrm>
            <a:prstGeom prst="rect">
              <a:avLst/>
            </a:prstGeom>
          </p:spPr>
          <p:txBody>
            <a:bodyPr vert="horz" wrap="square" lIns="0" tIns="12064" rIns="0" bIns="0" rtlCol="0">
              <a:spAutoFit/>
            </a:bodyPr>
            <a:lstStyle/>
            <a:p>
              <a:pPr algn="l"/>
              <a:r>
                <a:rPr lang="fr-FR" i="0" u="none" strike="noStrike" baseline="0" dirty="0">
                  <a:solidFill>
                    <a:schemeClr val="tx1"/>
                  </a:solidFill>
                  <a:latin typeface="+mn-lt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dfd-formation@univ-amu.fr</a:t>
              </a:r>
              <a:r>
                <a:rPr lang="fr-FR" i="0" u="none" strike="noStrike" baseline="0" dirty="0">
                  <a:solidFill>
                    <a:schemeClr val="tx1"/>
                  </a:solidFill>
                  <a:latin typeface="+mn-lt"/>
                </a:rPr>
                <a:t> ; </a:t>
              </a:r>
              <a:r>
                <a:rPr lang="fr-FR" i="0" u="none" strike="noStrike" baseline="0" dirty="0">
                  <a:solidFill>
                    <a:schemeClr val="tx1"/>
                  </a:solidFill>
                  <a:latin typeface="+mn-lt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dfd-affgen@univ-amu.fr</a:t>
              </a:r>
              <a:r>
                <a:rPr lang="fr-FR" i="0" u="none" strike="noStrike" baseline="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fr-FR" dirty="0">
                  <a:solidFill>
                    <a:schemeClr val="tx1"/>
                  </a:solidFill>
                  <a:latin typeface="+mn-lt"/>
                </a:rPr>
                <a:t>;</a:t>
              </a:r>
              <a:r>
                <a:rPr lang="fr-FR" i="0" u="none" strike="noStrike" baseline="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fr-FR" i="0" u="none" strike="noStrike" baseline="0" dirty="0">
                  <a:solidFill>
                    <a:schemeClr val="tx1"/>
                  </a:solidFill>
                  <a:latin typeface="+mn-lt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dfd-cotutelles@univ-am</a:t>
              </a:r>
              <a:r>
                <a:rPr lang="fr-FR" dirty="0">
                  <a:solidFill>
                    <a:schemeClr val="tx1"/>
                  </a:solidFill>
                  <a:latin typeface="+mn-lt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u.fr</a:t>
              </a:r>
              <a:r>
                <a:rPr lang="fr-FR" dirty="0">
                  <a:solidFill>
                    <a:schemeClr val="tx1"/>
                  </a:solidFill>
                  <a:latin typeface="+mn-lt"/>
                </a:rPr>
                <a:t> ; </a:t>
              </a:r>
              <a:r>
                <a:rPr lang="fr-FR" dirty="0">
                  <a:solidFill>
                    <a:schemeClr val="tx1"/>
                  </a:solidFill>
                  <a:latin typeface="+mn-lt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dfd-soutenances@univ-amu.fr</a:t>
              </a:r>
              <a:r>
                <a:rPr lang="fr-FR" dirty="0">
                  <a:solidFill>
                    <a:schemeClr val="tx1"/>
                  </a:solidFill>
                  <a:latin typeface="+mn-lt"/>
                </a:rPr>
                <a:t>   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7C2AF09-F217-31E2-F869-31187E68776B}"/>
              </a:ext>
            </a:extLst>
          </p:cNvPr>
          <p:cNvGrpSpPr/>
          <p:nvPr/>
        </p:nvGrpSpPr>
        <p:grpSpPr>
          <a:xfrm>
            <a:off x="6691847" y="3305344"/>
            <a:ext cx="4280953" cy="2148840"/>
            <a:chOff x="7552944" y="1874519"/>
            <a:chExt cx="3305557" cy="2148840"/>
          </a:xfrm>
        </p:grpSpPr>
        <p:sp>
          <p:nvSpPr>
            <p:cNvPr id="919020032" name="Rounded Rectangle 919020031"/>
            <p:cNvSpPr/>
            <p:nvPr/>
          </p:nvSpPr>
          <p:spPr>
            <a:xfrm>
              <a:off x="7552944" y="1874519"/>
              <a:ext cx="3246120" cy="2148840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50967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7" name="TextBox 919020026">
              <a:extLst>
                <a:ext uri="{FF2B5EF4-FFF2-40B4-BE49-F238E27FC236}">
                  <a16:creationId xmlns:a16="http://schemas.microsoft.com/office/drawing/2014/main" id="{D1331CC1-43DA-E951-CC3E-E0B1781B15B2}"/>
                </a:ext>
              </a:extLst>
            </p:cNvPr>
            <p:cNvSpPr txBox="1"/>
            <p:nvPr/>
          </p:nvSpPr>
          <p:spPr bwMode="auto">
            <a:xfrm>
              <a:off x="7681240" y="2360522"/>
              <a:ext cx="3177261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lang="fr-FR" b="1" dirty="0">
                  <a:solidFill>
                    <a:srgbClr val="000000"/>
                  </a:solidFill>
                  <a:latin typeface="Aptos" panose="020B0004020202020204" pitchFamily="34" charset="0"/>
                </a:rPr>
                <a:t>Pôle Formations transverses</a:t>
              </a:r>
            </a:p>
            <a:p>
              <a:pPr algn="l"/>
              <a:endParaRPr lang="fr-FR" dirty="0">
                <a:solidFill>
                  <a:srgbClr val="000000"/>
                </a:solidFill>
                <a:latin typeface="Aptos" panose="020B0004020202020204" pitchFamily="34" charset="0"/>
              </a:endParaRPr>
            </a:p>
            <a:p>
              <a:pPr algn="l"/>
              <a:r>
                <a:rPr lang="fr-FR" dirty="0">
                  <a:solidFill>
                    <a:srgbClr val="000000"/>
                  </a:solidFill>
                  <a:latin typeface="Aptos" panose="020B0004020202020204" pitchFamily="34" charset="0"/>
                </a:rPr>
                <a:t>En charge du catalogue de formations </a:t>
              </a:r>
            </a:p>
            <a:p>
              <a:pPr algn="l"/>
              <a:r>
                <a:rPr lang="fr-FR" dirty="0">
                  <a:solidFill>
                    <a:srgbClr val="000000"/>
                  </a:solidFill>
                  <a:latin typeface="Aptos" panose="020B0004020202020204" pitchFamily="34" charset="0"/>
                </a:rPr>
                <a:t>accessible à tous les doctorants d’amU</a:t>
              </a:r>
              <a:endParaRPr sz="1500" b="1" dirty="0">
                <a:solidFill>
                  <a:srgbClr val="1F6FAA"/>
                </a:solidFill>
                <a:latin typeface="Arial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974A578-DF38-73AE-C1E7-CF4EF81409FB}"/>
              </a:ext>
            </a:extLst>
          </p:cNvPr>
          <p:cNvGrpSpPr/>
          <p:nvPr/>
        </p:nvGrpSpPr>
        <p:grpSpPr>
          <a:xfrm>
            <a:off x="6705600" y="1076534"/>
            <a:ext cx="4152900" cy="2101509"/>
            <a:chOff x="4186037" y="1895269"/>
            <a:chExt cx="3246120" cy="2148840"/>
          </a:xfrm>
        </p:grpSpPr>
        <p:sp>
          <p:nvSpPr>
            <p:cNvPr id="919020029" name="Rounded Rectangle 919020028"/>
            <p:cNvSpPr/>
            <p:nvPr/>
          </p:nvSpPr>
          <p:spPr>
            <a:xfrm>
              <a:off x="4186037" y="1895269"/>
              <a:ext cx="3246120" cy="2148840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50967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TextBox 919020026">
              <a:extLst>
                <a:ext uri="{FF2B5EF4-FFF2-40B4-BE49-F238E27FC236}">
                  <a16:creationId xmlns:a16="http://schemas.microsoft.com/office/drawing/2014/main" id="{F097ADB3-7FFD-A6A6-2FE2-020D6F677135}"/>
                </a:ext>
              </a:extLst>
            </p:cNvPr>
            <p:cNvSpPr txBox="1"/>
            <p:nvPr/>
          </p:nvSpPr>
          <p:spPr bwMode="auto">
            <a:xfrm>
              <a:off x="4305161" y="2214390"/>
              <a:ext cx="3005076" cy="151060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l"/>
              <a:r>
                <a:rPr lang="fr-FR" sz="1800" b="1" i="0" u="none" strike="noStrike" baseline="0" dirty="0">
                  <a:solidFill>
                    <a:srgbClr val="000000"/>
                  </a:solidFill>
                  <a:latin typeface="Aptos" panose="020B0004020202020204" pitchFamily="34" charset="0"/>
                </a:rPr>
                <a:t>Pôle Affaires générales </a:t>
              </a:r>
            </a:p>
            <a:p>
              <a:pPr algn="l"/>
              <a:endParaRPr lang="fr-FR" sz="1800" b="0" i="0" u="none" strike="noStrike" baseline="0" dirty="0">
                <a:solidFill>
                  <a:srgbClr val="000000"/>
                </a:solidFill>
                <a:latin typeface="Aptos" panose="020B0004020202020204" pitchFamily="34" charset="0"/>
              </a:endParaRPr>
            </a:p>
            <a:p>
              <a:pPr algn="l"/>
              <a:r>
                <a:rPr lang="fr-FR" dirty="0">
                  <a:solidFill>
                    <a:srgbClr val="000000"/>
                  </a:solidFill>
                  <a:latin typeface="Aptos" panose="020B0004020202020204" pitchFamily="34" charset="0"/>
                </a:rPr>
                <a:t>Accompagne tous les process administratifs, </a:t>
              </a:r>
            </a:p>
            <a:p>
              <a:pPr algn="l"/>
              <a:r>
                <a:rPr lang="fr-FR" dirty="0">
                  <a:solidFill>
                    <a:srgbClr val="000000"/>
                  </a:solidFill>
                  <a:latin typeface="Aptos" panose="020B0004020202020204" pitchFamily="34" charset="0"/>
                </a:rPr>
                <a:t>de l’inscription à la soutenance</a:t>
              </a:r>
              <a:endParaRPr sz="1500" b="1" dirty="0">
                <a:solidFill>
                  <a:srgbClr val="1F6FAA"/>
                </a:solidFill>
                <a:latin typeface="Arial"/>
              </a:endParaRPr>
            </a:p>
          </p:txBody>
        </p:sp>
      </p:grpSp>
      <p:sp>
        <p:nvSpPr>
          <p:cNvPr id="3" name="TextBox 919020026">
            <a:extLst>
              <a:ext uri="{FF2B5EF4-FFF2-40B4-BE49-F238E27FC236}">
                <a16:creationId xmlns:a16="http://schemas.microsoft.com/office/drawing/2014/main" id="{1F356D03-A3D9-972B-8CB2-BB43A033C6C0}"/>
              </a:ext>
            </a:extLst>
          </p:cNvPr>
          <p:cNvSpPr txBox="1"/>
          <p:nvPr/>
        </p:nvSpPr>
        <p:spPr>
          <a:xfrm>
            <a:off x="607464" y="3159125"/>
            <a:ext cx="457413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 lang="fr-FR" b="0" i="0" u="none" strike="noStrike" baseline="0" dirty="0">
              <a:latin typeface="Aptos" panose="020B0004020202020204" pitchFamily="34" charset="0"/>
            </a:endParaRPr>
          </a:p>
          <a:p>
            <a:pPr algn="ctr"/>
            <a:r>
              <a:rPr lang="fr-FR" b="0" i="0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avec les </a:t>
            </a:r>
            <a:r>
              <a:rPr lang="fr-FR" b="1" i="0" u="none" strike="noStrike" baseline="0" dirty="0">
                <a:solidFill>
                  <a:srgbClr val="000000"/>
                </a:solidFill>
                <a:latin typeface="Aptos" panose="020B0004020202020204" pitchFamily="34" charset="0"/>
              </a:rPr>
              <a:t>13 </a:t>
            </a:r>
            <a:r>
              <a:rPr lang="fr-FR" b="1" i="0" u="none" strike="noStrike" baseline="0" dirty="0">
                <a:latin typeface="Aptos" panose="020B0004020202020204" pitchFamily="34" charset="0"/>
              </a:rPr>
              <a:t>Ecoles Doctorales d’</a:t>
            </a:r>
            <a:r>
              <a:rPr lang="fr-FR" b="1" i="0" u="none" strike="noStrike" baseline="0" dirty="0" err="1">
                <a:latin typeface="Aptos" panose="020B0004020202020204" pitchFamily="34" charset="0"/>
              </a:rPr>
              <a:t>amU</a:t>
            </a:r>
            <a:endParaRPr lang="fr-FR" b="1" i="0" u="none" strike="noStrike" baseline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6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193160" name="object 2"/>
          <p:cNvSpPr txBox="1">
            <a:spLocks noGrp="1"/>
          </p:cNvSpPr>
          <p:nvPr>
            <p:ph type="title"/>
          </p:nvPr>
        </p:nvSpPr>
        <p:spPr bwMode="auto">
          <a:xfrm>
            <a:off x="607465" y="487260"/>
            <a:ext cx="9146135" cy="110970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4350"/>
              </a:lnSpc>
              <a:spcBef>
                <a:spcPts val="35"/>
              </a:spcBef>
              <a:defRPr/>
            </a:pPr>
            <a:r>
              <a:rPr lang="fr-FR" spc="110" noProof="0" dirty="0">
                <a:latin typeface="Arial"/>
                <a:cs typeface="Arial"/>
              </a:rPr>
              <a:t>Pourquoi</a:t>
            </a:r>
            <a:r>
              <a:rPr lang="fr-FR" spc="120" noProof="0" dirty="0">
                <a:latin typeface="Arial"/>
                <a:cs typeface="Arial"/>
              </a:rPr>
              <a:t> </a:t>
            </a:r>
            <a:r>
              <a:rPr lang="fr-FR" spc="165" noProof="0" dirty="0">
                <a:latin typeface="Arial"/>
                <a:cs typeface="Arial"/>
              </a:rPr>
              <a:t>suivre</a:t>
            </a:r>
            <a:r>
              <a:rPr lang="fr-FR" spc="120" noProof="0" dirty="0">
                <a:latin typeface="Arial"/>
                <a:cs typeface="Arial"/>
              </a:rPr>
              <a:t> </a:t>
            </a:r>
            <a:r>
              <a:rPr lang="fr-FR" spc="165" noProof="0" dirty="0">
                <a:latin typeface="Arial"/>
                <a:cs typeface="Arial"/>
              </a:rPr>
              <a:t>des</a:t>
            </a:r>
            <a:r>
              <a:rPr lang="fr-FR" spc="125" noProof="0" dirty="0">
                <a:latin typeface="Arial"/>
                <a:cs typeface="Arial"/>
              </a:rPr>
              <a:t> </a:t>
            </a:r>
            <a:r>
              <a:rPr lang="fr-FR" spc="180" noProof="0" dirty="0">
                <a:latin typeface="Arial"/>
                <a:cs typeface="Arial"/>
              </a:rPr>
              <a:t>formations</a:t>
            </a:r>
            <a:r>
              <a:rPr lang="fr-FR" spc="120" noProof="0" dirty="0">
                <a:latin typeface="Arial"/>
                <a:cs typeface="Arial"/>
              </a:rPr>
              <a:t> </a:t>
            </a:r>
            <a:r>
              <a:rPr lang="fr-FR" spc="140" noProof="0" dirty="0">
                <a:latin typeface="Arial"/>
                <a:cs typeface="Arial"/>
              </a:rPr>
              <a:t>doctorales</a:t>
            </a:r>
            <a:r>
              <a:rPr lang="fr-FR" spc="120" noProof="0" dirty="0">
                <a:latin typeface="Arial"/>
                <a:cs typeface="Arial"/>
              </a:rPr>
              <a:t> </a:t>
            </a:r>
            <a:r>
              <a:rPr lang="fr-FR" spc="195" noProof="0" dirty="0">
                <a:latin typeface="Arial"/>
                <a:cs typeface="Arial"/>
              </a:rPr>
              <a:t>en </a:t>
            </a:r>
            <a:r>
              <a:rPr lang="fr-FR" spc="210" noProof="0" dirty="0">
                <a:latin typeface="Arial"/>
                <a:cs typeface="Arial"/>
              </a:rPr>
              <a:t>complément</a:t>
            </a:r>
            <a:r>
              <a:rPr lang="fr-FR" spc="125" noProof="0" dirty="0">
                <a:latin typeface="Arial"/>
                <a:cs typeface="Arial"/>
              </a:rPr>
              <a:t> </a:t>
            </a:r>
            <a:r>
              <a:rPr lang="fr-FR" spc="120" noProof="0" dirty="0">
                <a:latin typeface="Arial"/>
                <a:cs typeface="Arial"/>
              </a:rPr>
              <a:t>de</a:t>
            </a:r>
            <a:r>
              <a:rPr lang="fr-FR" spc="125" noProof="0" dirty="0">
                <a:latin typeface="Arial"/>
                <a:cs typeface="Arial"/>
              </a:rPr>
              <a:t> </a:t>
            </a:r>
            <a:r>
              <a:rPr lang="fr-FR" spc="45" noProof="0" dirty="0">
                <a:latin typeface="Arial"/>
                <a:cs typeface="Arial"/>
              </a:rPr>
              <a:t>l’activité</a:t>
            </a:r>
            <a:r>
              <a:rPr lang="fr-FR" spc="125" noProof="0" dirty="0">
                <a:latin typeface="Arial"/>
                <a:cs typeface="Arial"/>
              </a:rPr>
              <a:t> </a:t>
            </a:r>
            <a:r>
              <a:rPr lang="fr-FR" spc="120" noProof="0" dirty="0">
                <a:latin typeface="Arial"/>
                <a:cs typeface="Arial"/>
              </a:rPr>
              <a:t>de </a:t>
            </a:r>
            <a:r>
              <a:rPr lang="fr-FR" spc="160" noProof="0" dirty="0">
                <a:latin typeface="Arial"/>
                <a:cs typeface="Arial"/>
              </a:rPr>
              <a:t>thèse</a:t>
            </a:r>
            <a:r>
              <a:rPr lang="fr-FR" spc="125" noProof="0" dirty="0">
                <a:latin typeface="Arial"/>
                <a:cs typeface="Arial"/>
              </a:rPr>
              <a:t> </a:t>
            </a:r>
            <a:r>
              <a:rPr lang="fr-FR" spc="95" noProof="0" dirty="0">
                <a:latin typeface="Arial"/>
                <a:cs typeface="Arial"/>
              </a:rPr>
              <a:t>?</a:t>
            </a:r>
            <a:endParaRPr lang="fr-FR" noProof="0" dirty="0">
              <a:latin typeface="Arial"/>
              <a:cs typeface="Arial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2DC7E1B-6CAF-4267-B5A7-C214B22F7097}"/>
              </a:ext>
            </a:extLst>
          </p:cNvPr>
          <p:cNvGrpSpPr/>
          <p:nvPr/>
        </p:nvGrpSpPr>
        <p:grpSpPr>
          <a:xfrm>
            <a:off x="607465" y="1970095"/>
            <a:ext cx="3034029" cy="1112830"/>
            <a:chOff x="607465" y="1970095"/>
            <a:chExt cx="3034029" cy="1112830"/>
          </a:xfrm>
        </p:grpSpPr>
        <p:pic>
          <p:nvPicPr>
            <p:cNvPr id="70206824" name="object 3"/>
            <p:cNvPicPr/>
            <p:nvPr/>
          </p:nvPicPr>
          <p:blipFill>
            <a:blip r:embed="rId3"/>
            <a:stretch/>
          </p:blipFill>
          <p:spPr bwMode="auto">
            <a:xfrm>
              <a:off x="609316" y="1970095"/>
              <a:ext cx="462533" cy="407970"/>
            </a:xfrm>
            <a:prstGeom prst="rect">
              <a:avLst/>
            </a:prstGeom>
          </p:spPr>
        </p:pic>
        <p:sp>
          <p:nvSpPr>
            <p:cNvPr id="1705938387" name="object 4"/>
            <p:cNvSpPr txBox="1"/>
            <p:nvPr/>
          </p:nvSpPr>
          <p:spPr bwMode="auto">
            <a:xfrm>
              <a:off x="607465" y="2515235"/>
              <a:ext cx="3034029" cy="567690"/>
            </a:xfrm>
            <a:prstGeom prst="rect">
              <a:avLst/>
            </a:prstGeom>
          </p:spPr>
          <p:txBody>
            <a:bodyPr vert="horz" wrap="square" lIns="0" tIns="1905" rIns="0" bIns="0" rtlCol="0">
              <a:spAutoFit/>
            </a:bodyPr>
            <a:lstStyle/>
            <a:p>
              <a:pPr marL="12700" marR="5080">
                <a:lnSpc>
                  <a:spcPct val="103600"/>
                </a:lnSpc>
                <a:spcBef>
                  <a:spcPts val="15"/>
                </a:spcBef>
                <a:defRPr/>
              </a:pPr>
              <a:r>
                <a:rPr lang="fr-FR" sz="1750" dirty="0">
                  <a:solidFill>
                    <a:srgbClr val="15203F"/>
                  </a:solidFill>
                  <a:latin typeface="+mn-lt"/>
                  <a:cs typeface="Cambria"/>
                </a:rPr>
                <a:t>Développer</a:t>
              </a:r>
              <a:r>
                <a:rPr lang="fr-FR" sz="1750" spc="260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70" dirty="0">
                  <a:solidFill>
                    <a:srgbClr val="15203F"/>
                  </a:solidFill>
                  <a:latin typeface="+mn-lt"/>
                  <a:cs typeface="Cambria"/>
                </a:rPr>
                <a:t>des</a:t>
              </a:r>
              <a:r>
                <a:rPr lang="fr-FR" sz="1750" spc="260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85" dirty="0">
                  <a:solidFill>
                    <a:srgbClr val="15203F"/>
                  </a:solidFill>
                  <a:latin typeface="+mn-lt"/>
                  <a:cs typeface="Cambria"/>
                </a:rPr>
                <a:t>compétences </a:t>
              </a:r>
              <a:r>
                <a:rPr sz="1750" spc="65" dirty="0">
                  <a:solidFill>
                    <a:srgbClr val="15203F"/>
                  </a:solidFill>
                  <a:latin typeface="+mn-lt"/>
                  <a:cs typeface="Cambria"/>
                </a:rPr>
                <a:t>transverses</a:t>
              </a:r>
              <a:endParaRPr sz="1750" dirty="0">
                <a:latin typeface="+mn-lt"/>
                <a:cs typeface="Cambria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D3811D4-D9C1-4415-89E0-496733BF4032}"/>
              </a:ext>
            </a:extLst>
          </p:cNvPr>
          <p:cNvGrpSpPr/>
          <p:nvPr/>
        </p:nvGrpSpPr>
        <p:grpSpPr>
          <a:xfrm>
            <a:off x="4076416" y="1961485"/>
            <a:ext cx="2513486" cy="1121440"/>
            <a:chOff x="4076416" y="1961485"/>
            <a:chExt cx="2513486" cy="1121440"/>
          </a:xfrm>
        </p:grpSpPr>
        <p:grpSp>
          <p:nvGrpSpPr>
            <p:cNvPr id="1873768476" name="object 5"/>
            <p:cNvGrpSpPr/>
            <p:nvPr/>
          </p:nvGrpSpPr>
          <p:grpSpPr bwMode="auto">
            <a:xfrm>
              <a:off x="4076416" y="1961485"/>
              <a:ext cx="462915" cy="425450"/>
              <a:chOff x="4076416" y="1961485"/>
              <a:chExt cx="462915" cy="425450"/>
            </a:xfrm>
          </p:grpSpPr>
          <p:pic>
            <p:nvPicPr>
              <p:cNvPr id="6" name="object 6"/>
              <p:cNvPicPr/>
              <p:nvPr/>
            </p:nvPicPr>
            <p:blipFill>
              <a:blip r:embed="rId4"/>
              <a:stretch/>
            </p:blipFill>
            <p:spPr bwMode="auto">
              <a:xfrm>
                <a:off x="4088303" y="2155604"/>
                <a:ext cx="437739" cy="103094"/>
              </a:xfrm>
              <a:prstGeom prst="rect">
                <a:avLst/>
              </a:prstGeom>
            </p:spPr>
          </p:pic>
          <p:sp>
            <p:nvSpPr>
              <p:cNvPr id="7" name="object 7"/>
              <p:cNvSpPr/>
              <p:nvPr/>
            </p:nvSpPr>
            <p:spPr bwMode="auto">
              <a:xfrm>
                <a:off x="4086250" y="2167077"/>
                <a:ext cx="443230" cy="210185"/>
              </a:xfrm>
              <a:custGeom>
                <a:avLst/>
                <a:gdLst/>
                <a:ahLst/>
                <a:cxnLst/>
                <a:rect l="l" t="t" r="r" b="b"/>
                <a:pathLst>
                  <a:path w="443229" h="210185" extrusionOk="0">
                    <a:moveTo>
                      <a:pt x="0" y="0"/>
                    </a:moveTo>
                    <a:lnTo>
                      <a:pt x="12" y="1346"/>
                    </a:lnTo>
                    <a:lnTo>
                      <a:pt x="12" y="2844"/>
                    </a:lnTo>
                    <a:lnTo>
                      <a:pt x="25" y="4876"/>
                    </a:lnTo>
                    <a:lnTo>
                      <a:pt x="25" y="6870"/>
                    </a:lnTo>
                    <a:lnTo>
                      <a:pt x="38" y="8839"/>
                    </a:lnTo>
                    <a:lnTo>
                      <a:pt x="38" y="10820"/>
                    </a:lnTo>
                    <a:lnTo>
                      <a:pt x="50" y="12801"/>
                    </a:lnTo>
                    <a:lnTo>
                      <a:pt x="63" y="14782"/>
                    </a:lnTo>
                    <a:lnTo>
                      <a:pt x="63" y="16763"/>
                    </a:lnTo>
                    <a:lnTo>
                      <a:pt x="63" y="94119"/>
                    </a:lnTo>
                    <a:lnTo>
                      <a:pt x="50" y="96100"/>
                    </a:lnTo>
                    <a:lnTo>
                      <a:pt x="50" y="163537"/>
                    </a:lnTo>
                    <a:lnTo>
                      <a:pt x="63" y="165519"/>
                    </a:lnTo>
                    <a:lnTo>
                      <a:pt x="17297" y="201548"/>
                    </a:lnTo>
                    <a:lnTo>
                      <a:pt x="47079" y="209778"/>
                    </a:lnTo>
                    <a:lnTo>
                      <a:pt x="49060" y="209791"/>
                    </a:lnTo>
                    <a:lnTo>
                      <a:pt x="51041" y="209778"/>
                    </a:lnTo>
                    <a:lnTo>
                      <a:pt x="53022" y="209778"/>
                    </a:lnTo>
                    <a:lnTo>
                      <a:pt x="55016" y="209765"/>
                    </a:lnTo>
                    <a:lnTo>
                      <a:pt x="56997" y="209753"/>
                    </a:lnTo>
                    <a:lnTo>
                      <a:pt x="58978" y="209753"/>
                    </a:lnTo>
                    <a:lnTo>
                      <a:pt x="60960" y="209740"/>
                    </a:lnTo>
                    <a:lnTo>
                      <a:pt x="62941" y="209740"/>
                    </a:lnTo>
                    <a:lnTo>
                      <a:pt x="64922" y="209727"/>
                    </a:lnTo>
                    <a:lnTo>
                      <a:pt x="66916" y="209727"/>
                    </a:lnTo>
                    <a:lnTo>
                      <a:pt x="68897" y="209715"/>
                    </a:lnTo>
                    <a:lnTo>
                      <a:pt x="70878" y="209715"/>
                    </a:lnTo>
                    <a:lnTo>
                      <a:pt x="72860" y="209702"/>
                    </a:lnTo>
                    <a:lnTo>
                      <a:pt x="74840" y="209689"/>
                    </a:lnTo>
                    <a:lnTo>
                      <a:pt x="76834" y="209689"/>
                    </a:lnTo>
                    <a:lnTo>
                      <a:pt x="78816" y="209677"/>
                    </a:lnTo>
                    <a:lnTo>
                      <a:pt x="80797" y="209664"/>
                    </a:lnTo>
                    <a:lnTo>
                      <a:pt x="82778" y="209664"/>
                    </a:lnTo>
                    <a:lnTo>
                      <a:pt x="84759" y="209651"/>
                    </a:lnTo>
                    <a:lnTo>
                      <a:pt x="86740" y="209651"/>
                    </a:lnTo>
                    <a:lnTo>
                      <a:pt x="88735" y="209639"/>
                    </a:lnTo>
                    <a:lnTo>
                      <a:pt x="90715" y="209639"/>
                    </a:lnTo>
                    <a:lnTo>
                      <a:pt x="92697" y="209639"/>
                    </a:lnTo>
                    <a:lnTo>
                      <a:pt x="94678" y="209639"/>
                    </a:lnTo>
                    <a:lnTo>
                      <a:pt x="96659" y="209651"/>
                    </a:lnTo>
                    <a:lnTo>
                      <a:pt x="98653" y="209651"/>
                    </a:lnTo>
                    <a:lnTo>
                      <a:pt x="100634" y="209651"/>
                    </a:lnTo>
                    <a:lnTo>
                      <a:pt x="102615" y="209651"/>
                    </a:lnTo>
                    <a:lnTo>
                      <a:pt x="104597" y="209651"/>
                    </a:lnTo>
                    <a:lnTo>
                      <a:pt x="106578" y="209664"/>
                    </a:lnTo>
                    <a:lnTo>
                      <a:pt x="120459" y="209664"/>
                    </a:lnTo>
                    <a:lnTo>
                      <a:pt x="122440" y="209677"/>
                    </a:lnTo>
                    <a:lnTo>
                      <a:pt x="132359" y="209677"/>
                    </a:lnTo>
                    <a:lnTo>
                      <a:pt x="134340" y="209689"/>
                    </a:lnTo>
                    <a:lnTo>
                      <a:pt x="148234" y="209689"/>
                    </a:lnTo>
                    <a:lnTo>
                      <a:pt x="150215" y="209702"/>
                    </a:lnTo>
                    <a:lnTo>
                      <a:pt x="152196" y="209702"/>
                    </a:lnTo>
                    <a:lnTo>
                      <a:pt x="154177" y="209702"/>
                    </a:lnTo>
                    <a:lnTo>
                      <a:pt x="156159" y="209702"/>
                    </a:lnTo>
                    <a:lnTo>
                      <a:pt x="158153" y="209702"/>
                    </a:lnTo>
                    <a:lnTo>
                      <a:pt x="160134" y="209715"/>
                    </a:lnTo>
                    <a:lnTo>
                      <a:pt x="174015" y="209715"/>
                    </a:lnTo>
                    <a:lnTo>
                      <a:pt x="175996" y="209727"/>
                    </a:lnTo>
                    <a:lnTo>
                      <a:pt x="189877" y="209727"/>
                    </a:lnTo>
                    <a:lnTo>
                      <a:pt x="191859" y="209740"/>
                    </a:lnTo>
                    <a:lnTo>
                      <a:pt x="193852" y="209740"/>
                    </a:lnTo>
                    <a:lnTo>
                      <a:pt x="195833" y="209740"/>
                    </a:lnTo>
                    <a:lnTo>
                      <a:pt x="197815" y="209740"/>
                    </a:lnTo>
                    <a:lnTo>
                      <a:pt x="199796" y="209740"/>
                    </a:lnTo>
                    <a:lnTo>
                      <a:pt x="201777" y="209753"/>
                    </a:lnTo>
                    <a:lnTo>
                      <a:pt x="215671" y="209753"/>
                    </a:lnTo>
                    <a:lnTo>
                      <a:pt x="217640" y="209765"/>
                    </a:lnTo>
                    <a:lnTo>
                      <a:pt x="227558" y="209765"/>
                    </a:lnTo>
                    <a:lnTo>
                      <a:pt x="229552" y="209778"/>
                    </a:lnTo>
                    <a:lnTo>
                      <a:pt x="259296" y="209778"/>
                    </a:lnTo>
                    <a:lnTo>
                      <a:pt x="261277" y="209765"/>
                    </a:lnTo>
                    <a:lnTo>
                      <a:pt x="263270" y="209765"/>
                    </a:lnTo>
                    <a:lnTo>
                      <a:pt x="265252" y="209765"/>
                    </a:lnTo>
                    <a:lnTo>
                      <a:pt x="267233" y="209765"/>
                    </a:lnTo>
                    <a:lnTo>
                      <a:pt x="269214" y="209753"/>
                    </a:lnTo>
                    <a:lnTo>
                      <a:pt x="279133" y="209753"/>
                    </a:lnTo>
                    <a:lnTo>
                      <a:pt x="281114" y="209740"/>
                    </a:lnTo>
                    <a:lnTo>
                      <a:pt x="283095" y="209740"/>
                    </a:lnTo>
                    <a:lnTo>
                      <a:pt x="285089" y="209740"/>
                    </a:lnTo>
                    <a:lnTo>
                      <a:pt x="287058" y="209740"/>
                    </a:lnTo>
                    <a:lnTo>
                      <a:pt x="289052" y="209727"/>
                    </a:lnTo>
                    <a:lnTo>
                      <a:pt x="298970" y="209727"/>
                    </a:lnTo>
                    <a:lnTo>
                      <a:pt x="300951" y="209715"/>
                    </a:lnTo>
                    <a:lnTo>
                      <a:pt x="312851" y="209715"/>
                    </a:lnTo>
                    <a:lnTo>
                      <a:pt x="314832" y="209702"/>
                    </a:lnTo>
                    <a:lnTo>
                      <a:pt x="316814" y="209702"/>
                    </a:lnTo>
                    <a:lnTo>
                      <a:pt x="318795" y="209702"/>
                    </a:lnTo>
                    <a:lnTo>
                      <a:pt x="320789" y="209702"/>
                    </a:lnTo>
                    <a:lnTo>
                      <a:pt x="322770" y="209689"/>
                    </a:lnTo>
                    <a:lnTo>
                      <a:pt x="332689" y="209689"/>
                    </a:lnTo>
                    <a:lnTo>
                      <a:pt x="334670" y="209677"/>
                    </a:lnTo>
                    <a:lnTo>
                      <a:pt x="336651" y="209677"/>
                    </a:lnTo>
                    <a:lnTo>
                      <a:pt x="338632" y="209677"/>
                    </a:lnTo>
                    <a:lnTo>
                      <a:pt x="340613" y="209677"/>
                    </a:lnTo>
                    <a:lnTo>
                      <a:pt x="342607" y="209664"/>
                    </a:lnTo>
                    <a:lnTo>
                      <a:pt x="352514" y="209664"/>
                    </a:lnTo>
                    <a:lnTo>
                      <a:pt x="354495" y="209651"/>
                    </a:lnTo>
                    <a:lnTo>
                      <a:pt x="356476" y="209651"/>
                    </a:lnTo>
                    <a:lnTo>
                      <a:pt x="358470" y="209651"/>
                    </a:lnTo>
                    <a:lnTo>
                      <a:pt x="360451" y="209651"/>
                    </a:lnTo>
                    <a:lnTo>
                      <a:pt x="362432" y="209639"/>
                    </a:lnTo>
                    <a:lnTo>
                      <a:pt x="372351" y="209639"/>
                    </a:lnTo>
                    <a:lnTo>
                      <a:pt x="374332" y="209626"/>
                    </a:lnTo>
                    <a:lnTo>
                      <a:pt x="376313" y="209626"/>
                    </a:lnTo>
                    <a:lnTo>
                      <a:pt x="378295" y="209613"/>
                    </a:lnTo>
                    <a:lnTo>
                      <a:pt x="380288" y="209613"/>
                    </a:lnTo>
                    <a:lnTo>
                      <a:pt x="382270" y="209600"/>
                    </a:lnTo>
                    <a:lnTo>
                      <a:pt x="384251" y="209588"/>
                    </a:lnTo>
                    <a:lnTo>
                      <a:pt x="386232" y="209575"/>
                    </a:lnTo>
                    <a:lnTo>
                      <a:pt x="388213" y="209562"/>
                    </a:lnTo>
                    <a:lnTo>
                      <a:pt x="390207" y="209550"/>
                    </a:lnTo>
                    <a:lnTo>
                      <a:pt x="392175" y="209537"/>
                    </a:lnTo>
                    <a:lnTo>
                      <a:pt x="394170" y="209524"/>
                    </a:lnTo>
                    <a:lnTo>
                      <a:pt x="396150" y="209511"/>
                    </a:lnTo>
                    <a:lnTo>
                      <a:pt x="398119" y="209499"/>
                    </a:lnTo>
                    <a:lnTo>
                      <a:pt x="400113" y="209486"/>
                    </a:lnTo>
                    <a:lnTo>
                      <a:pt x="435216" y="190842"/>
                    </a:lnTo>
                    <a:lnTo>
                      <a:pt x="442582" y="164858"/>
                    </a:lnTo>
                    <a:lnTo>
                      <a:pt x="442582" y="162877"/>
                    </a:lnTo>
                    <a:lnTo>
                      <a:pt x="442582" y="160896"/>
                    </a:lnTo>
                    <a:lnTo>
                      <a:pt x="442582" y="158915"/>
                    </a:lnTo>
                    <a:lnTo>
                      <a:pt x="442582" y="156921"/>
                    </a:lnTo>
                    <a:lnTo>
                      <a:pt x="442594" y="154940"/>
                    </a:lnTo>
                    <a:lnTo>
                      <a:pt x="442594" y="145033"/>
                    </a:lnTo>
                    <a:lnTo>
                      <a:pt x="442607" y="143040"/>
                    </a:lnTo>
                    <a:lnTo>
                      <a:pt x="442607" y="127177"/>
                    </a:lnTo>
                    <a:lnTo>
                      <a:pt x="442620" y="125196"/>
                    </a:lnTo>
                    <a:lnTo>
                      <a:pt x="442620" y="99402"/>
                    </a:lnTo>
                    <a:lnTo>
                      <a:pt x="442633" y="97421"/>
                    </a:lnTo>
                    <a:lnTo>
                      <a:pt x="442633" y="71640"/>
                    </a:lnTo>
                    <a:lnTo>
                      <a:pt x="442645" y="69659"/>
                    </a:lnTo>
                    <a:lnTo>
                      <a:pt x="442645" y="67678"/>
                    </a:lnTo>
                    <a:lnTo>
                      <a:pt x="442645" y="65697"/>
                    </a:lnTo>
                    <a:lnTo>
                      <a:pt x="442645" y="63703"/>
                    </a:lnTo>
                    <a:lnTo>
                      <a:pt x="442645" y="61722"/>
                    </a:lnTo>
                    <a:lnTo>
                      <a:pt x="442658" y="59740"/>
                    </a:lnTo>
                    <a:lnTo>
                      <a:pt x="442658" y="57759"/>
                    </a:lnTo>
                    <a:lnTo>
                      <a:pt x="442658" y="55778"/>
                    </a:lnTo>
                    <a:lnTo>
                      <a:pt x="442658" y="53797"/>
                    </a:lnTo>
                    <a:lnTo>
                      <a:pt x="442671" y="51803"/>
                    </a:lnTo>
                    <a:lnTo>
                      <a:pt x="442671" y="49822"/>
                    </a:lnTo>
                    <a:lnTo>
                      <a:pt x="442684" y="47840"/>
                    </a:lnTo>
                    <a:lnTo>
                      <a:pt x="442684" y="45859"/>
                    </a:lnTo>
                    <a:lnTo>
                      <a:pt x="442684" y="43878"/>
                    </a:lnTo>
                    <a:lnTo>
                      <a:pt x="442684" y="41884"/>
                    </a:lnTo>
                    <a:lnTo>
                      <a:pt x="442696" y="39903"/>
                    </a:lnTo>
                    <a:lnTo>
                      <a:pt x="442696" y="37922"/>
                    </a:lnTo>
                    <a:lnTo>
                      <a:pt x="442696" y="35940"/>
                    </a:lnTo>
                    <a:lnTo>
                      <a:pt x="442709" y="33959"/>
                    </a:lnTo>
                    <a:lnTo>
                      <a:pt x="442709" y="31978"/>
                    </a:lnTo>
                    <a:lnTo>
                      <a:pt x="442709" y="29984"/>
                    </a:lnTo>
                    <a:lnTo>
                      <a:pt x="442709" y="28003"/>
                    </a:lnTo>
                    <a:lnTo>
                      <a:pt x="442722" y="26022"/>
                    </a:lnTo>
                    <a:lnTo>
                      <a:pt x="442722" y="24041"/>
                    </a:lnTo>
                    <a:lnTo>
                      <a:pt x="442722" y="22060"/>
                    </a:lnTo>
                    <a:lnTo>
                      <a:pt x="442734" y="20078"/>
                    </a:lnTo>
                    <a:lnTo>
                      <a:pt x="442734" y="18097"/>
                    </a:lnTo>
                    <a:lnTo>
                      <a:pt x="442734" y="16103"/>
                    </a:lnTo>
                    <a:lnTo>
                      <a:pt x="442734" y="14122"/>
                    </a:lnTo>
                    <a:lnTo>
                      <a:pt x="442747" y="12141"/>
                    </a:lnTo>
                    <a:lnTo>
                      <a:pt x="442747" y="10160"/>
                    </a:lnTo>
                    <a:lnTo>
                      <a:pt x="442747" y="8166"/>
                    </a:lnTo>
                    <a:lnTo>
                      <a:pt x="442747" y="6083"/>
                    </a:lnTo>
                    <a:lnTo>
                      <a:pt x="442760" y="4572"/>
                    </a:lnTo>
                    <a:lnTo>
                      <a:pt x="442760" y="3200"/>
                    </a:lnTo>
                  </a:path>
                </a:pathLst>
              </a:custGeom>
              <a:grpFill/>
              <a:ln w="19617">
                <a:solidFill>
                  <a:srgbClr val="15203F"/>
                </a:solidFill>
              </a:ln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/>
              </a:p>
            </p:txBody>
          </p:sp>
          <p:pic>
            <p:nvPicPr>
              <p:cNvPr id="8" name="object 8"/>
              <p:cNvPicPr/>
              <p:nvPr/>
            </p:nvPicPr>
            <p:blipFill>
              <a:blip r:embed="rId5"/>
              <a:stretch/>
            </p:blipFill>
            <p:spPr bwMode="auto">
              <a:xfrm>
                <a:off x="4076416" y="1961485"/>
                <a:ext cx="462530" cy="252421"/>
              </a:xfrm>
              <a:prstGeom prst="rect">
                <a:avLst/>
              </a:prstGeom>
            </p:spPr>
          </p:pic>
        </p:grpSp>
        <p:sp>
          <p:nvSpPr>
            <p:cNvPr id="11736600" name="object 9"/>
            <p:cNvSpPr txBox="1"/>
            <p:nvPr/>
          </p:nvSpPr>
          <p:spPr bwMode="auto">
            <a:xfrm>
              <a:off x="4077842" y="2515235"/>
              <a:ext cx="2512060" cy="567690"/>
            </a:xfrm>
            <a:prstGeom prst="rect">
              <a:avLst/>
            </a:prstGeom>
          </p:spPr>
          <p:txBody>
            <a:bodyPr vert="horz" wrap="square" lIns="0" tIns="1905" rIns="0" bIns="0" rtlCol="0">
              <a:spAutoFit/>
            </a:bodyPr>
            <a:lstStyle/>
            <a:p>
              <a:pPr marL="12700" marR="5080">
                <a:lnSpc>
                  <a:spcPct val="103600"/>
                </a:lnSpc>
                <a:spcBef>
                  <a:spcPts val="15"/>
                </a:spcBef>
                <a:defRPr/>
              </a:pPr>
              <a:r>
                <a:rPr lang="fr-FR" sz="1750" dirty="0">
                  <a:solidFill>
                    <a:srgbClr val="15203F"/>
                  </a:solidFill>
                  <a:latin typeface="+mn-lt"/>
                  <a:cs typeface="Cambria"/>
                </a:rPr>
                <a:t>Préparer</a:t>
              </a:r>
              <a:r>
                <a:rPr lang="fr-FR" sz="1750" spc="150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90" dirty="0">
                  <a:solidFill>
                    <a:srgbClr val="15203F"/>
                  </a:solidFill>
                  <a:latin typeface="+mn-lt"/>
                  <a:cs typeface="Cambria"/>
                </a:rPr>
                <a:t>la</a:t>
              </a:r>
              <a:r>
                <a:rPr lang="fr-FR" sz="1750" spc="15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55" dirty="0">
                  <a:solidFill>
                    <a:srgbClr val="15203F"/>
                  </a:solidFill>
                  <a:latin typeface="+mn-lt"/>
                  <a:cs typeface="Cambria"/>
                </a:rPr>
                <a:t>poursuite</a:t>
              </a:r>
              <a:r>
                <a:rPr lang="fr-FR" sz="1750" spc="15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25" dirty="0">
                  <a:solidFill>
                    <a:srgbClr val="15203F"/>
                  </a:solidFill>
                  <a:latin typeface="+mn-lt"/>
                  <a:cs typeface="Cambria"/>
                </a:rPr>
                <a:t>de </a:t>
              </a:r>
              <a:r>
                <a:rPr lang="fr-FR" sz="1750" spc="35" dirty="0">
                  <a:solidFill>
                    <a:srgbClr val="15203F"/>
                  </a:solidFill>
                  <a:latin typeface="+mn-lt"/>
                  <a:cs typeface="Cambria"/>
                </a:rPr>
                <a:t>carrière</a:t>
              </a:r>
              <a:endParaRPr lang="fr-FR" sz="1750" dirty="0">
                <a:latin typeface="+mn-lt"/>
                <a:cs typeface="Cambria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C7AAA5D2-5346-4F76-8312-1EC9AE0106E3}"/>
              </a:ext>
            </a:extLst>
          </p:cNvPr>
          <p:cNvGrpSpPr/>
          <p:nvPr/>
        </p:nvGrpSpPr>
        <p:grpSpPr>
          <a:xfrm>
            <a:off x="7548219" y="1942816"/>
            <a:ext cx="2527935" cy="1140109"/>
            <a:chOff x="7548219" y="1942816"/>
            <a:chExt cx="2527935" cy="1140109"/>
          </a:xfrm>
        </p:grpSpPr>
        <p:pic>
          <p:nvPicPr>
            <p:cNvPr id="1984869116" name="object 10"/>
            <p:cNvPicPr/>
            <p:nvPr/>
          </p:nvPicPr>
          <p:blipFill>
            <a:blip r:embed="rId6"/>
            <a:stretch/>
          </p:blipFill>
          <p:spPr bwMode="auto">
            <a:xfrm>
              <a:off x="7604197" y="1942816"/>
              <a:ext cx="360218" cy="462529"/>
            </a:xfrm>
            <a:prstGeom prst="rect">
              <a:avLst/>
            </a:prstGeom>
          </p:spPr>
        </p:pic>
        <p:sp>
          <p:nvSpPr>
            <p:cNvPr id="1767220570" name="object 11"/>
            <p:cNvSpPr txBox="1"/>
            <p:nvPr/>
          </p:nvSpPr>
          <p:spPr bwMode="auto">
            <a:xfrm>
              <a:off x="7548219" y="2515235"/>
              <a:ext cx="2527935" cy="567690"/>
            </a:xfrm>
            <a:prstGeom prst="rect">
              <a:avLst/>
            </a:prstGeom>
          </p:spPr>
          <p:txBody>
            <a:bodyPr vert="horz" wrap="square" lIns="0" tIns="1905" rIns="0" bIns="0" rtlCol="0">
              <a:spAutoFit/>
            </a:bodyPr>
            <a:lstStyle/>
            <a:p>
              <a:pPr marL="12700" marR="5080">
                <a:lnSpc>
                  <a:spcPct val="103600"/>
                </a:lnSpc>
                <a:spcBef>
                  <a:spcPts val="15"/>
                </a:spcBef>
                <a:defRPr/>
              </a:pPr>
              <a:r>
                <a:rPr sz="1750" spc="50" dirty="0">
                  <a:solidFill>
                    <a:srgbClr val="15203F"/>
                  </a:solidFill>
                  <a:latin typeface="+mn-lt"/>
                  <a:cs typeface="Cambria"/>
                </a:rPr>
                <a:t>Disposer</a:t>
              </a:r>
              <a:r>
                <a:rPr sz="1750" spc="24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dirty="0">
                  <a:solidFill>
                    <a:srgbClr val="15203F"/>
                  </a:solidFill>
                  <a:latin typeface="+mn-lt"/>
                  <a:cs typeface="Cambria"/>
                </a:rPr>
                <a:t>d'outils</a:t>
              </a:r>
              <a:r>
                <a:rPr lang="fr-FR" sz="1750" spc="24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sz="1750" dirty="0">
                  <a:solidFill>
                    <a:srgbClr val="15203F"/>
                  </a:solidFill>
                  <a:latin typeface="+mn-lt"/>
                  <a:cs typeface="Cambria"/>
                </a:rPr>
                <a:t>pour</a:t>
              </a:r>
              <a:r>
                <a:rPr sz="1750" spc="24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sz="1750" spc="65" dirty="0">
                  <a:solidFill>
                    <a:srgbClr val="15203F"/>
                  </a:solidFill>
                  <a:latin typeface="+mn-lt"/>
                  <a:cs typeface="Cambria"/>
                </a:rPr>
                <a:t>la </a:t>
              </a:r>
              <a:r>
                <a:rPr sz="1750" spc="60" dirty="0">
                  <a:solidFill>
                    <a:srgbClr val="15203F"/>
                  </a:solidFill>
                  <a:latin typeface="+mn-lt"/>
                  <a:cs typeface="Cambria"/>
                </a:rPr>
                <a:t>recherche</a:t>
              </a:r>
              <a:endParaRPr sz="1750" dirty="0">
                <a:latin typeface="+mn-lt"/>
                <a:cs typeface="Cambria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7FE32EC-2C87-4603-856F-8FA570D75461}"/>
              </a:ext>
            </a:extLst>
          </p:cNvPr>
          <p:cNvGrpSpPr/>
          <p:nvPr/>
        </p:nvGrpSpPr>
        <p:grpSpPr>
          <a:xfrm>
            <a:off x="607465" y="3534949"/>
            <a:ext cx="2785745" cy="1208653"/>
            <a:chOff x="607465" y="3534949"/>
            <a:chExt cx="2785745" cy="1208653"/>
          </a:xfrm>
        </p:grpSpPr>
        <p:pic>
          <p:nvPicPr>
            <p:cNvPr id="240029970" name="object 12"/>
            <p:cNvPicPr/>
            <p:nvPr/>
          </p:nvPicPr>
          <p:blipFill>
            <a:blip r:embed="rId7"/>
            <a:stretch/>
          </p:blipFill>
          <p:spPr bwMode="auto">
            <a:xfrm>
              <a:off x="609392" y="3534949"/>
              <a:ext cx="462376" cy="462376"/>
            </a:xfrm>
            <a:prstGeom prst="rect">
              <a:avLst/>
            </a:prstGeom>
          </p:spPr>
        </p:pic>
        <p:sp>
          <p:nvSpPr>
            <p:cNvPr id="382323540" name="object 13"/>
            <p:cNvSpPr txBox="1"/>
            <p:nvPr/>
          </p:nvSpPr>
          <p:spPr bwMode="auto">
            <a:xfrm>
              <a:off x="607465" y="4175912"/>
              <a:ext cx="2785745" cy="567690"/>
            </a:xfrm>
            <a:prstGeom prst="rect">
              <a:avLst/>
            </a:prstGeom>
          </p:spPr>
          <p:txBody>
            <a:bodyPr vert="horz" wrap="square" lIns="0" tIns="1905" rIns="0" bIns="0" rtlCol="0">
              <a:spAutoFit/>
            </a:bodyPr>
            <a:lstStyle/>
            <a:p>
              <a:pPr marL="12700" marR="5080">
                <a:lnSpc>
                  <a:spcPct val="103600"/>
                </a:lnSpc>
                <a:spcBef>
                  <a:spcPts val="15"/>
                </a:spcBef>
                <a:defRPr/>
              </a:pPr>
              <a:r>
                <a:rPr sz="1750">
                  <a:solidFill>
                    <a:srgbClr val="15203F"/>
                  </a:solidFill>
                  <a:latin typeface="+mn-lt"/>
                  <a:cs typeface="Cambria"/>
                </a:rPr>
                <a:t>S'ouvrir</a:t>
              </a:r>
              <a:r>
                <a:rPr sz="1750" spc="28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sz="1750" spc="110">
                  <a:solidFill>
                    <a:srgbClr val="15203F"/>
                  </a:solidFill>
                  <a:latin typeface="+mn-lt"/>
                  <a:cs typeface="Cambria"/>
                </a:rPr>
                <a:t>à</a:t>
              </a:r>
              <a:r>
                <a:rPr sz="1750" spc="285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sz="1750">
                  <a:solidFill>
                    <a:srgbClr val="15203F"/>
                  </a:solidFill>
                  <a:latin typeface="+mn-lt"/>
                  <a:cs typeface="Cambria"/>
                </a:rPr>
                <a:t>d'autres</a:t>
              </a:r>
              <a:r>
                <a:rPr sz="1750" spc="28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sz="1750" spc="110">
                  <a:solidFill>
                    <a:srgbClr val="15203F"/>
                  </a:solidFill>
                  <a:latin typeface="+mn-lt"/>
                  <a:cs typeface="Cambria"/>
                </a:rPr>
                <a:t>champs </a:t>
              </a:r>
              <a:r>
                <a:rPr sz="1750" spc="65">
                  <a:solidFill>
                    <a:srgbClr val="15203F"/>
                  </a:solidFill>
                  <a:latin typeface="+mn-lt"/>
                  <a:cs typeface="Cambria"/>
                </a:rPr>
                <a:t>disciplinaires</a:t>
              </a:r>
              <a:endParaRPr sz="1750">
                <a:latin typeface="+mn-lt"/>
                <a:cs typeface="Cambria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0EB7320-8B65-467A-A9E7-0DADC8F3C06A}"/>
              </a:ext>
            </a:extLst>
          </p:cNvPr>
          <p:cNvGrpSpPr/>
          <p:nvPr/>
        </p:nvGrpSpPr>
        <p:grpSpPr>
          <a:xfrm>
            <a:off x="4076493" y="3534949"/>
            <a:ext cx="2980134" cy="1208653"/>
            <a:chOff x="4076493" y="3534949"/>
            <a:chExt cx="2980134" cy="1208653"/>
          </a:xfrm>
        </p:grpSpPr>
        <p:pic>
          <p:nvPicPr>
            <p:cNvPr id="374338300" name="object 14"/>
            <p:cNvPicPr/>
            <p:nvPr/>
          </p:nvPicPr>
          <p:blipFill>
            <a:blip r:embed="rId8"/>
            <a:stretch/>
          </p:blipFill>
          <p:spPr bwMode="auto">
            <a:xfrm>
              <a:off x="4076493" y="3534949"/>
              <a:ext cx="462376" cy="462376"/>
            </a:xfrm>
            <a:prstGeom prst="rect">
              <a:avLst/>
            </a:prstGeom>
          </p:spPr>
        </p:pic>
        <p:sp>
          <p:nvSpPr>
            <p:cNvPr id="1400604923" name="object 15"/>
            <p:cNvSpPr txBox="1"/>
            <p:nvPr/>
          </p:nvSpPr>
          <p:spPr bwMode="auto">
            <a:xfrm>
              <a:off x="4077842" y="4175912"/>
              <a:ext cx="2978785" cy="567690"/>
            </a:xfrm>
            <a:prstGeom prst="rect">
              <a:avLst/>
            </a:prstGeom>
          </p:spPr>
          <p:txBody>
            <a:bodyPr vert="horz" wrap="square" lIns="0" tIns="1905" rIns="0" bIns="0" rtlCol="0">
              <a:spAutoFit/>
            </a:bodyPr>
            <a:lstStyle/>
            <a:p>
              <a:pPr marL="12700" marR="5080">
                <a:lnSpc>
                  <a:spcPct val="103600"/>
                </a:lnSpc>
                <a:spcBef>
                  <a:spcPts val="15"/>
                </a:spcBef>
                <a:defRPr/>
              </a:pPr>
              <a:r>
                <a:rPr lang="fr-FR" sz="1750" dirty="0">
                  <a:solidFill>
                    <a:srgbClr val="15203F"/>
                  </a:solidFill>
                  <a:latin typeface="+mn-lt"/>
                  <a:cs typeface="Cambria"/>
                </a:rPr>
                <a:t>Créer</a:t>
              </a:r>
              <a:r>
                <a:rPr lang="fr-FR" sz="1750" spc="10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70" dirty="0">
                  <a:solidFill>
                    <a:srgbClr val="15203F"/>
                  </a:solidFill>
                  <a:latin typeface="+mn-lt"/>
                  <a:cs typeface="Cambria"/>
                </a:rPr>
                <a:t>des</a:t>
              </a:r>
              <a:r>
                <a:rPr lang="fr-FR" sz="1750" spc="10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90" dirty="0">
                  <a:solidFill>
                    <a:srgbClr val="15203F"/>
                  </a:solidFill>
                  <a:latin typeface="+mn-lt"/>
                  <a:cs typeface="Cambria"/>
                </a:rPr>
                <a:t>liens</a:t>
              </a:r>
              <a:r>
                <a:rPr lang="fr-FR" sz="1750" spc="110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100" dirty="0">
                  <a:solidFill>
                    <a:srgbClr val="15203F"/>
                  </a:solidFill>
                  <a:latin typeface="+mn-lt"/>
                  <a:cs typeface="Cambria"/>
                </a:rPr>
                <a:t>avec</a:t>
              </a:r>
              <a:r>
                <a:rPr lang="fr-FR" sz="1750" spc="10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-10" dirty="0">
                  <a:solidFill>
                    <a:srgbClr val="15203F"/>
                  </a:solidFill>
                  <a:latin typeface="+mn-lt"/>
                  <a:cs typeface="Cambria"/>
                </a:rPr>
                <a:t>d'autres </a:t>
              </a:r>
              <a:r>
                <a:rPr lang="fr-FR" sz="1750" spc="55" dirty="0">
                  <a:solidFill>
                    <a:srgbClr val="15203F"/>
                  </a:solidFill>
                  <a:latin typeface="+mn-lt"/>
                  <a:cs typeface="Cambria"/>
                </a:rPr>
                <a:t>doctorants</a:t>
              </a:r>
              <a:endParaRPr lang="fr-FR" sz="1750" dirty="0">
                <a:latin typeface="+mn-lt"/>
                <a:cs typeface="Cambria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E1C2C2C-1FC9-496E-99E0-BBF2EDE40159}"/>
              </a:ext>
            </a:extLst>
          </p:cNvPr>
          <p:cNvGrpSpPr/>
          <p:nvPr/>
        </p:nvGrpSpPr>
        <p:grpSpPr>
          <a:xfrm>
            <a:off x="7548219" y="3567307"/>
            <a:ext cx="2571750" cy="1176295"/>
            <a:chOff x="7548219" y="3567307"/>
            <a:chExt cx="2571750" cy="1176295"/>
          </a:xfrm>
        </p:grpSpPr>
        <p:pic>
          <p:nvPicPr>
            <p:cNvPr id="349691169" name="object 16"/>
            <p:cNvPicPr/>
            <p:nvPr/>
          </p:nvPicPr>
          <p:blipFill>
            <a:blip r:embed="rId9"/>
            <a:stretch/>
          </p:blipFill>
          <p:spPr bwMode="auto">
            <a:xfrm>
              <a:off x="7553041" y="3567307"/>
              <a:ext cx="462530" cy="397645"/>
            </a:xfrm>
            <a:prstGeom prst="rect">
              <a:avLst/>
            </a:prstGeom>
          </p:spPr>
        </p:pic>
        <p:sp>
          <p:nvSpPr>
            <p:cNvPr id="903304583" name="object 17"/>
            <p:cNvSpPr txBox="1"/>
            <p:nvPr/>
          </p:nvSpPr>
          <p:spPr bwMode="auto">
            <a:xfrm>
              <a:off x="7548219" y="4175912"/>
              <a:ext cx="2571750" cy="567690"/>
            </a:xfrm>
            <a:prstGeom prst="rect">
              <a:avLst/>
            </a:prstGeom>
          </p:spPr>
          <p:txBody>
            <a:bodyPr vert="horz" wrap="square" lIns="0" tIns="1905" rIns="0" bIns="0" rtlCol="0">
              <a:spAutoFit/>
            </a:bodyPr>
            <a:lstStyle/>
            <a:p>
              <a:pPr marL="12700" marR="5080">
                <a:lnSpc>
                  <a:spcPct val="103600"/>
                </a:lnSpc>
                <a:spcBef>
                  <a:spcPts val="15"/>
                </a:spcBef>
                <a:defRPr/>
              </a:pPr>
              <a:r>
                <a:rPr sz="1750" spc="60" dirty="0">
                  <a:solidFill>
                    <a:srgbClr val="15203F"/>
                  </a:solidFill>
                  <a:latin typeface="+mn-lt"/>
                  <a:cs typeface="Cambria"/>
                </a:rPr>
                <a:t>Respecter</a:t>
              </a:r>
              <a:r>
                <a:rPr sz="1750" spc="80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lang="fr-FR" sz="1750" spc="55" dirty="0">
                  <a:solidFill>
                    <a:srgbClr val="15203F"/>
                  </a:solidFill>
                  <a:latin typeface="+mn-lt"/>
                  <a:cs typeface="Cambria"/>
                </a:rPr>
                <a:t>l'obligation</a:t>
              </a:r>
              <a:r>
                <a:rPr sz="1750" spc="85" dirty="0">
                  <a:solidFill>
                    <a:srgbClr val="15203F"/>
                  </a:solidFill>
                  <a:latin typeface="+mn-lt"/>
                  <a:cs typeface="Cambria"/>
                </a:rPr>
                <a:t> </a:t>
              </a:r>
              <a:r>
                <a:rPr sz="1750" spc="25" dirty="0">
                  <a:solidFill>
                    <a:srgbClr val="15203F"/>
                  </a:solidFill>
                  <a:latin typeface="+mn-lt"/>
                  <a:cs typeface="Cambria"/>
                </a:rPr>
                <a:t>de </a:t>
              </a:r>
              <a:r>
                <a:rPr sz="1750" spc="65" dirty="0">
                  <a:solidFill>
                    <a:srgbClr val="15203F"/>
                  </a:solidFill>
                  <a:latin typeface="+mn-lt"/>
                  <a:cs typeface="Cambria"/>
                </a:rPr>
                <a:t>formation</a:t>
              </a:r>
              <a:endParaRPr sz="1750" dirty="0">
                <a:latin typeface="+mn-lt"/>
                <a:cs typeface="Cambria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58D2E69-0A2F-4906-9242-BB395B71EE62}"/>
              </a:ext>
            </a:extLst>
          </p:cNvPr>
          <p:cNvGrpSpPr/>
          <p:nvPr/>
        </p:nvGrpSpPr>
        <p:grpSpPr>
          <a:xfrm>
            <a:off x="76200" y="5221750"/>
            <a:ext cx="11903910" cy="752475"/>
            <a:chOff x="76200" y="5221750"/>
            <a:chExt cx="11903910" cy="752475"/>
          </a:xfrm>
        </p:grpSpPr>
        <p:sp>
          <p:nvSpPr>
            <p:cNvPr id="23" name="object 28"/>
            <p:cNvSpPr/>
            <p:nvPr/>
          </p:nvSpPr>
          <p:spPr bwMode="auto">
            <a:xfrm>
              <a:off x="76200" y="5221750"/>
              <a:ext cx="11187318" cy="752475"/>
            </a:xfrm>
            <a:custGeom>
              <a:avLst/>
              <a:gdLst/>
              <a:ahLst/>
              <a:cxnLst/>
              <a:rect l="l" t="t" r="r" b="b"/>
              <a:pathLst>
                <a:path w="10191750" h="752475" extrusionOk="0">
                  <a:moveTo>
                    <a:pt x="10172535" y="0"/>
                  </a:moveTo>
                  <a:lnTo>
                    <a:pt x="19215" y="0"/>
                  </a:lnTo>
                  <a:lnTo>
                    <a:pt x="16370" y="558"/>
                  </a:lnTo>
                  <a:lnTo>
                    <a:pt x="0" y="19215"/>
                  </a:lnTo>
                  <a:lnTo>
                    <a:pt x="0" y="730326"/>
                  </a:lnTo>
                  <a:lnTo>
                    <a:pt x="0" y="733259"/>
                  </a:lnTo>
                  <a:lnTo>
                    <a:pt x="19215" y="752475"/>
                  </a:lnTo>
                  <a:lnTo>
                    <a:pt x="10172535" y="752475"/>
                  </a:lnTo>
                  <a:lnTo>
                    <a:pt x="10191750" y="733259"/>
                  </a:lnTo>
                  <a:lnTo>
                    <a:pt x="10191750" y="19215"/>
                  </a:lnTo>
                  <a:lnTo>
                    <a:pt x="10175354" y="558"/>
                  </a:lnTo>
                  <a:lnTo>
                    <a:pt x="10172535" y="0"/>
                  </a:lnTo>
                  <a:close/>
                </a:path>
              </a:pathLst>
            </a:custGeom>
            <a:solidFill>
              <a:srgbClr val="B5D6FC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latin typeface="+mn-lt"/>
              </a:endParaRPr>
            </a:p>
          </p:txBody>
        </p:sp>
        <p:sp>
          <p:nvSpPr>
            <p:cNvPr id="158815835" name="object 18"/>
            <p:cNvSpPr txBox="1"/>
            <p:nvPr/>
          </p:nvSpPr>
          <p:spPr bwMode="auto">
            <a:xfrm>
              <a:off x="716593" y="5414594"/>
              <a:ext cx="11263517" cy="517448"/>
            </a:xfrm>
            <a:prstGeom prst="rect">
              <a:avLst/>
            </a:prstGeom>
          </p:spPr>
          <p:txBody>
            <a:bodyPr vert="horz" wrap="square" lIns="0" tIns="1206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  <a:defRPr/>
              </a:pPr>
              <a:r>
                <a:rPr lang="fr-FR" sz="1600" b="1" dirty="0">
                  <a:solidFill>
                    <a:srgbClr val="15203F"/>
                  </a:solidFill>
                  <a:latin typeface="+mn-lt"/>
                  <a:cs typeface="Roboto"/>
                </a:rPr>
                <a:t>Selon</a:t>
              </a:r>
              <a:r>
                <a:rPr sz="1600" b="1" spc="-20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lang="fr-FR" sz="1600" b="1" u="sng" spc="-10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l'arrêté</a:t>
              </a:r>
              <a:r>
                <a:rPr sz="1600" b="1" u="sng" spc="-15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 </a:t>
              </a:r>
              <a:r>
                <a:rPr sz="1600" b="1" u="sng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du</a:t>
              </a:r>
              <a:r>
                <a:rPr sz="1600" b="1" u="sng" spc="-15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 </a:t>
              </a:r>
              <a:r>
                <a:rPr sz="1600" b="1" u="sng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25</a:t>
              </a:r>
              <a:r>
                <a:rPr sz="1600" b="1" u="sng" spc="-15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 </a:t>
              </a:r>
              <a:r>
                <a:rPr lang="fr-FR" sz="1600" b="1" u="sng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mai</a:t>
              </a:r>
              <a:r>
                <a:rPr sz="1600" b="1" u="sng" spc="-20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 </a:t>
              </a:r>
              <a:r>
                <a:rPr sz="1600" b="1" u="sng" dirty="0">
                  <a:solidFill>
                    <a:srgbClr val="3157B7"/>
                  </a:solidFill>
                  <a:latin typeface="+mn-lt"/>
                  <a:cs typeface="Roboto"/>
                  <a:hlinkClick r:id="rId10" tooltip="https://www.legifrance.gouv.fr/loda/id/JORFTEXT000032587086"/>
                </a:rPr>
                <a:t>2016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,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le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lang="fr-FR" sz="1600" b="1" spc="-10" dirty="0">
                  <a:solidFill>
                    <a:srgbClr val="15203F"/>
                  </a:solidFill>
                  <a:latin typeface="+mn-lt"/>
                  <a:cs typeface="Roboto"/>
                </a:rPr>
                <a:t>doctorat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lang="fr-FR"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est défini comme </a:t>
              </a:r>
              <a:r>
                <a:rPr lang="fr-FR" sz="1600" b="1" dirty="0">
                  <a:solidFill>
                    <a:srgbClr val="15203F"/>
                  </a:solidFill>
                  <a:latin typeface="+mn-lt"/>
                  <a:cs typeface="Roboto"/>
                </a:rPr>
                <a:t>une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«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lang="fr-FR" sz="1600" b="1" dirty="0">
                  <a:solidFill>
                    <a:srgbClr val="15203F"/>
                  </a:solidFill>
                  <a:latin typeface="+mn-lt"/>
                  <a:cs typeface="Roboto"/>
                </a:rPr>
                <a:t>expérience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lang="fr-FR" sz="1600" b="1" spc="-10" dirty="0">
                  <a:solidFill>
                    <a:srgbClr val="15203F"/>
                  </a:solidFill>
                  <a:latin typeface="+mn-lt"/>
                  <a:cs typeface="Roboto"/>
                </a:rPr>
                <a:t>professionnelle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de</a:t>
              </a:r>
              <a:r>
                <a:rPr sz="1600" b="1" spc="-20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recherche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»</a:t>
              </a:r>
              <a:r>
                <a:rPr lang="fr-FR"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</a:p>
            <a:p>
              <a:pPr marL="12700">
                <a:lnSpc>
                  <a:spcPct val="100000"/>
                </a:lnSpc>
                <a:spcBef>
                  <a:spcPts val="95"/>
                </a:spcBef>
                <a:defRPr/>
              </a:pPr>
              <a:r>
                <a:rPr lang="fr-FR" sz="1600" b="1" spc="-10" dirty="0">
                  <a:solidFill>
                    <a:srgbClr val="15203F"/>
                  </a:solidFill>
                  <a:latin typeface="+mn-lt"/>
                  <a:cs typeface="Roboto"/>
                </a:rPr>
                <a:t>nécessitant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de</a:t>
              </a:r>
              <a:r>
                <a:rPr sz="1600" b="1" spc="-20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se</a:t>
              </a:r>
              <a:r>
                <a:rPr sz="1600" b="1" spc="-1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spc="-10" dirty="0">
                  <a:solidFill>
                    <a:srgbClr val="15203F"/>
                  </a:solidFill>
                  <a:latin typeface="+mn-lt"/>
                  <a:cs typeface="Roboto"/>
                </a:rPr>
                <a:t>former</a:t>
              </a:r>
              <a:endParaRPr sz="1600" dirty="0">
                <a:latin typeface="+mn-lt"/>
                <a:cs typeface="Roboto"/>
              </a:endParaRPr>
            </a:p>
          </p:txBody>
        </p:sp>
      </p:grp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9A7C15-A731-44AB-9748-F04CF2EE8BB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9020024" name="object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Je construis mon parcours de formation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D8E2792-089C-4B27-B6A5-89C356B00AE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919020026" name="Rounded Rectangle 919020025"/>
          <p:cNvSpPr/>
          <p:nvPr/>
        </p:nvSpPr>
        <p:spPr>
          <a:xfrm>
            <a:off x="305607" y="1874519"/>
            <a:ext cx="3461581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9020027" name="TextBox 919020026"/>
          <p:cNvSpPr txBox="1"/>
          <p:nvPr/>
        </p:nvSpPr>
        <p:spPr>
          <a:xfrm>
            <a:off x="685800" y="1984248"/>
            <a:ext cx="284378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1F6FAA"/>
                </a:solidFill>
                <a:latin typeface="Arial"/>
              </a:rPr>
              <a:t>QUAND ?</a:t>
            </a:r>
          </a:p>
        </p:txBody>
      </p:sp>
      <p:sp>
        <p:nvSpPr>
          <p:cNvPr id="919020028" name="TextBox 919020027"/>
          <p:cNvSpPr txBox="1"/>
          <p:nvPr/>
        </p:nvSpPr>
        <p:spPr>
          <a:xfrm>
            <a:off x="533400" y="2549525"/>
            <a:ext cx="316992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tabLst>
                <a:tab pos="2867025" algn="l"/>
              </a:tabLst>
            </a:pPr>
            <a:r>
              <a:rPr b="0" dirty="0">
                <a:solidFill>
                  <a:srgbClr val="4B4B4B"/>
                </a:solidFill>
                <a:latin typeface="Arial"/>
              </a:rPr>
              <a:t>Tout au long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de</a:t>
            </a:r>
            <a:r>
              <a:rPr b="0" dirty="0">
                <a:solidFill>
                  <a:srgbClr val="4B4B4B"/>
                </a:solidFill>
                <a:latin typeface="Arial"/>
              </a:rPr>
              <a:t> la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thèse</a:t>
            </a:r>
            <a:r>
              <a:rPr b="0" dirty="0">
                <a:solidFill>
                  <a:srgbClr val="4B4B4B"/>
                </a:solidFill>
                <a:latin typeface="Arial"/>
              </a:rPr>
              <a:t>,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selon</a:t>
            </a:r>
            <a:r>
              <a:rPr b="0" dirty="0">
                <a:solidFill>
                  <a:srgbClr val="4B4B4B"/>
                </a:solidFill>
                <a:latin typeface="Arial"/>
              </a:rPr>
              <a:t> les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besoins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anticipés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ou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ceux</a:t>
            </a:r>
            <a:r>
              <a:rPr b="0" dirty="0">
                <a:solidFill>
                  <a:srgbClr val="4B4B4B"/>
                </a:solidFill>
                <a:latin typeface="Arial"/>
              </a:rPr>
              <a:t> qui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émergent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en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cours</a:t>
            </a:r>
            <a:r>
              <a:rPr b="0" dirty="0">
                <a:solidFill>
                  <a:srgbClr val="4B4B4B"/>
                </a:solidFill>
                <a:latin typeface="Arial"/>
              </a:rPr>
              <a:t> de route</a:t>
            </a:r>
          </a:p>
        </p:txBody>
      </p:sp>
      <p:sp>
        <p:nvSpPr>
          <p:cNvPr id="919020029" name="Rounded Rectangle 919020028"/>
          <p:cNvSpPr/>
          <p:nvPr/>
        </p:nvSpPr>
        <p:spPr>
          <a:xfrm>
            <a:off x="4047744" y="1874519"/>
            <a:ext cx="3419856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E75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9020030" name="TextBox 919020029"/>
          <p:cNvSpPr txBox="1"/>
          <p:nvPr/>
        </p:nvSpPr>
        <p:spPr>
          <a:xfrm>
            <a:off x="4297680" y="1984248"/>
            <a:ext cx="284378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E752A"/>
                </a:solidFill>
                <a:latin typeface="Arial"/>
              </a:rPr>
              <a:t>COMBIEN ?</a:t>
            </a:r>
          </a:p>
        </p:txBody>
      </p:sp>
      <p:sp>
        <p:nvSpPr>
          <p:cNvPr id="919020031" name="TextBox 919020030"/>
          <p:cNvSpPr txBox="1"/>
          <p:nvPr/>
        </p:nvSpPr>
        <p:spPr>
          <a:xfrm>
            <a:off x="4038600" y="2540798"/>
            <a:ext cx="356907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b="0" dirty="0">
                <a:solidFill>
                  <a:srgbClr val="4B4B4B"/>
                </a:solidFill>
                <a:latin typeface="Arial"/>
              </a:rPr>
              <a:t>100 h minimum dans le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cadrage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commun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endParaRPr lang="fr-FR" b="0" dirty="0">
              <a:solidFill>
                <a:srgbClr val="4B4B4B"/>
              </a:solidFill>
              <a:latin typeface="Arial"/>
            </a:endParaRPr>
          </a:p>
          <a:p>
            <a:pPr algn="l"/>
            <a:r>
              <a:rPr b="0" dirty="0">
                <a:solidFill>
                  <a:srgbClr val="4B4B4B"/>
                </a:solidFill>
                <a:latin typeface="Arial"/>
              </a:rPr>
              <a:t>+ un volume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 supplémentaire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éventuel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selon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l’École Doctorale</a:t>
            </a:r>
            <a:endParaRPr b="0" dirty="0">
              <a:solidFill>
                <a:srgbClr val="4B4B4B"/>
              </a:solidFill>
              <a:latin typeface="Arial"/>
            </a:endParaRPr>
          </a:p>
        </p:txBody>
      </p:sp>
      <p:sp>
        <p:nvSpPr>
          <p:cNvPr id="919020032" name="Rounded Rectangle 919020031"/>
          <p:cNvSpPr/>
          <p:nvPr/>
        </p:nvSpPr>
        <p:spPr>
          <a:xfrm>
            <a:off x="7671956" y="1874519"/>
            <a:ext cx="3419856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9020033" name="TextBox 919020032"/>
          <p:cNvSpPr txBox="1"/>
          <p:nvPr/>
        </p:nvSpPr>
        <p:spPr>
          <a:xfrm>
            <a:off x="7754112" y="1996401"/>
            <a:ext cx="2843784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FF0000"/>
                </a:solidFill>
                <a:latin typeface="Arial"/>
              </a:rPr>
              <a:t>À NE PAS OUBLIER</a:t>
            </a:r>
          </a:p>
        </p:txBody>
      </p:sp>
      <p:sp>
        <p:nvSpPr>
          <p:cNvPr id="919020034" name="TextBox 919020033"/>
          <p:cNvSpPr txBox="1"/>
          <p:nvPr/>
        </p:nvSpPr>
        <p:spPr>
          <a:xfrm>
            <a:off x="7714488" y="2402299"/>
            <a:ext cx="3334512" cy="14773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b="0" dirty="0">
                <a:solidFill>
                  <a:srgbClr val="4B4B4B"/>
                </a:solidFill>
                <a:latin typeface="Arial"/>
              </a:rPr>
              <a:t>3 formations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obligatoires à réaliser en 1re année</a:t>
            </a:r>
          </a:p>
          <a:p>
            <a:pPr marL="285750" indent="-196850" algn="l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4B4B4B"/>
                </a:solidFill>
                <a:latin typeface="Arial"/>
              </a:rPr>
              <a:t>é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thique</a:t>
            </a:r>
            <a:r>
              <a:rPr lang="fr-FR" dirty="0">
                <a:solidFill>
                  <a:srgbClr val="4B4B4B"/>
                </a:solidFill>
                <a:latin typeface="Arial"/>
              </a:rPr>
              <a:t>,</a:t>
            </a:r>
            <a:endParaRPr lang="fr-FR" b="0" dirty="0">
              <a:solidFill>
                <a:srgbClr val="4B4B4B"/>
              </a:solidFill>
              <a:latin typeface="Arial"/>
            </a:endParaRPr>
          </a:p>
          <a:p>
            <a:pPr marL="285750" indent="-196850" algn="l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rgbClr val="4B4B4B"/>
                </a:solidFill>
                <a:latin typeface="Arial"/>
              </a:rPr>
              <a:t>intégrité</a:t>
            </a:r>
            <a:r>
              <a:rPr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b="0" dirty="0">
                <a:solidFill>
                  <a:srgbClr val="4B4B4B"/>
                </a:solidFill>
                <a:latin typeface="Arial"/>
              </a:rPr>
              <a:t>scientifique</a:t>
            </a:r>
          </a:p>
          <a:p>
            <a:pPr marL="285750" indent="-196850" algn="l">
              <a:buFont typeface="Arial" panose="020B0604020202020204" pitchFamily="34" charset="0"/>
              <a:buChar char="•"/>
            </a:pPr>
            <a:r>
              <a:rPr b="0" dirty="0">
                <a:solidFill>
                  <a:srgbClr val="4B4B4B"/>
                </a:solidFill>
                <a:latin typeface="Arial"/>
              </a:rPr>
              <a:t>science ouverte</a:t>
            </a:r>
          </a:p>
        </p:txBody>
      </p:sp>
      <p:sp>
        <p:nvSpPr>
          <p:cNvPr id="919020035" name="TextBox 919020034"/>
          <p:cNvSpPr txBox="1"/>
          <p:nvPr/>
        </p:nvSpPr>
        <p:spPr>
          <a:xfrm>
            <a:off x="1828800" y="4715291"/>
            <a:ext cx="777240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rgbClr val="1F334B"/>
                </a:solidFill>
                <a:latin typeface="Arial"/>
              </a:rPr>
              <a:t>CIF + </a:t>
            </a:r>
            <a:r>
              <a:rPr lang="fr-FR" sz="1400" b="1" dirty="0">
                <a:solidFill>
                  <a:srgbClr val="1F334B"/>
                </a:solidFill>
                <a:latin typeface="Arial"/>
              </a:rPr>
              <a:t>Charte</a:t>
            </a:r>
            <a:r>
              <a:rPr sz="1400" b="1" dirty="0">
                <a:solidFill>
                  <a:srgbClr val="1F334B"/>
                </a:solidFill>
                <a:latin typeface="Arial"/>
              </a:rPr>
              <a:t> du </a:t>
            </a:r>
            <a:r>
              <a:rPr lang="fr-FR" sz="1400" b="1" dirty="0">
                <a:solidFill>
                  <a:srgbClr val="1F334B"/>
                </a:solidFill>
                <a:latin typeface="Arial"/>
              </a:rPr>
              <a:t>doctorat</a:t>
            </a:r>
            <a:r>
              <a:rPr sz="1400" b="1" dirty="0">
                <a:solidFill>
                  <a:srgbClr val="1F334B"/>
                </a:solidFill>
                <a:latin typeface="Arial"/>
              </a:rPr>
              <a:t> </a:t>
            </a:r>
            <a:r>
              <a:rPr lang="fr-FR" sz="1400" b="1" dirty="0">
                <a:solidFill>
                  <a:srgbClr val="1F334B"/>
                </a:solidFill>
                <a:latin typeface="Arial"/>
              </a:rPr>
              <a:t>(en refonte) </a:t>
            </a:r>
            <a:r>
              <a:rPr sz="1400" b="1" dirty="0">
                <a:solidFill>
                  <a:srgbClr val="1F334B"/>
                </a:solidFill>
                <a:latin typeface="Arial"/>
              </a:rPr>
              <a:t>= les documents qui </a:t>
            </a:r>
            <a:r>
              <a:rPr lang="fr-FR" sz="1400" b="1" dirty="0">
                <a:solidFill>
                  <a:srgbClr val="1F334B"/>
                </a:solidFill>
                <a:latin typeface="Arial"/>
              </a:rPr>
              <a:t>cadrent</a:t>
            </a:r>
            <a:r>
              <a:rPr sz="1400" b="1" dirty="0">
                <a:solidFill>
                  <a:srgbClr val="1F334B"/>
                </a:solidFill>
                <a:latin typeface="Arial"/>
              </a:rPr>
              <a:t> </a:t>
            </a:r>
            <a:r>
              <a:rPr lang="fr-FR" sz="1400" b="1" dirty="0">
                <a:solidFill>
                  <a:srgbClr val="1F334B"/>
                </a:solidFill>
                <a:latin typeface="Arial"/>
              </a:rPr>
              <a:t>votre</a:t>
            </a:r>
            <a:r>
              <a:rPr sz="1400" b="1" dirty="0">
                <a:solidFill>
                  <a:srgbClr val="1F334B"/>
                </a:solidFill>
                <a:latin typeface="Arial"/>
              </a:rPr>
              <a:t> </a:t>
            </a:r>
            <a:r>
              <a:rPr lang="fr-FR" sz="1400" b="1" dirty="0">
                <a:solidFill>
                  <a:srgbClr val="1F334B"/>
                </a:solidFill>
                <a:latin typeface="Arial"/>
              </a:rPr>
              <a:t>parcours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2111091-D3DB-0F33-B007-153E782F96B5}"/>
              </a:ext>
            </a:extLst>
          </p:cNvPr>
          <p:cNvGrpSpPr/>
          <p:nvPr/>
        </p:nvGrpSpPr>
        <p:grpSpPr>
          <a:xfrm>
            <a:off x="76200" y="5221750"/>
            <a:ext cx="11187318" cy="752475"/>
            <a:chOff x="76200" y="5221750"/>
            <a:chExt cx="11187318" cy="752475"/>
          </a:xfrm>
        </p:grpSpPr>
        <p:sp>
          <p:nvSpPr>
            <p:cNvPr id="5" name="object 28">
              <a:extLst>
                <a:ext uri="{FF2B5EF4-FFF2-40B4-BE49-F238E27FC236}">
                  <a16:creationId xmlns:a16="http://schemas.microsoft.com/office/drawing/2014/main" id="{059E5AF6-B0DA-EF91-8493-103B4D588850}"/>
                </a:ext>
              </a:extLst>
            </p:cNvPr>
            <p:cNvSpPr/>
            <p:nvPr/>
          </p:nvSpPr>
          <p:spPr bwMode="auto">
            <a:xfrm>
              <a:off x="76200" y="5221750"/>
              <a:ext cx="11187318" cy="752475"/>
            </a:xfrm>
            <a:custGeom>
              <a:avLst/>
              <a:gdLst/>
              <a:ahLst/>
              <a:cxnLst/>
              <a:rect l="l" t="t" r="r" b="b"/>
              <a:pathLst>
                <a:path w="10191750" h="752475" extrusionOk="0">
                  <a:moveTo>
                    <a:pt x="10172535" y="0"/>
                  </a:moveTo>
                  <a:lnTo>
                    <a:pt x="19215" y="0"/>
                  </a:lnTo>
                  <a:lnTo>
                    <a:pt x="16370" y="558"/>
                  </a:lnTo>
                  <a:lnTo>
                    <a:pt x="0" y="19215"/>
                  </a:lnTo>
                  <a:lnTo>
                    <a:pt x="0" y="730326"/>
                  </a:lnTo>
                  <a:lnTo>
                    <a:pt x="0" y="733259"/>
                  </a:lnTo>
                  <a:lnTo>
                    <a:pt x="19215" y="752475"/>
                  </a:lnTo>
                  <a:lnTo>
                    <a:pt x="10172535" y="752475"/>
                  </a:lnTo>
                  <a:lnTo>
                    <a:pt x="10191750" y="733259"/>
                  </a:lnTo>
                  <a:lnTo>
                    <a:pt x="10191750" y="19215"/>
                  </a:lnTo>
                  <a:lnTo>
                    <a:pt x="10175354" y="558"/>
                  </a:lnTo>
                  <a:lnTo>
                    <a:pt x="10172535" y="0"/>
                  </a:lnTo>
                  <a:close/>
                </a:path>
              </a:pathLst>
            </a:custGeom>
            <a:solidFill>
              <a:srgbClr val="B5D6FC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latin typeface="+mn-lt"/>
              </a:endParaRPr>
            </a:p>
          </p:txBody>
        </p:sp>
        <p:sp>
          <p:nvSpPr>
            <p:cNvPr id="4" name="object 18">
              <a:extLst>
                <a:ext uri="{FF2B5EF4-FFF2-40B4-BE49-F238E27FC236}">
                  <a16:creationId xmlns:a16="http://schemas.microsoft.com/office/drawing/2014/main" id="{7C7959FE-BFF8-DD0E-B587-04B61E6CEB17}"/>
                </a:ext>
              </a:extLst>
            </p:cNvPr>
            <p:cNvSpPr txBox="1"/>
            <p:nvPr/>
          </p:nvSpPr>
          <p:spPr bwMode="auto">
            <a:xfrm>
              <a:off x="746017" y="5440512"/>
              <a:ext cx="7513007" cy="258403"/>
            </a:xfrm>
            <a:prstGeom prst="rect">
              <a:avLst/>
            </a:prstGeom>
          </p:spPr>
          <p:txBody>
            <a:bodyPr vert="horz" wrap="square" lIns="0" tIns="12064" rIns="0" bIns="0" rtlCol="0">
              <a:spAutoFit/>
            </a:bodyPr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  <a:latin typeface="Arial"/>
                </a:rPr>
                <a:t>Le bon réflexe : choisir ses formations en fonction de ses besoins</a:t>
              </a:r>
            </a:p>
          </p:txBody>
        </p:sp>
      </p:grpSp>
      <p:pic>
        <p:nvPicPr>
          <p:cNvPr id="3" name="object 29">
            <a:extLst>
              <a:ext uri="{FF2B5EF4-FFF2-40B4-BE49-F238E27FC236}">
                <a16:creationId xmlns:a16="http://schemas.microsoft.com/office/drawing/2014/main" id="{8A792E74-9901-41EA-E974-B490C60CC17D}"/>
              </a:ext>
            </a:extLst>
          </p:cNvPr>
          <p:cNvPicPr/>
          <p:nvPr/>
        </p:nvPicPr>
        <p:blipFill>
          <a:blip r:embed="rId3"/>
          <a:stretch/>
        </p:blipFill>
        <p:spPr bwMode="auto">
          <a:xfrm>
            <a:off x="305607" y="5515240"/>
            <a:ext cx="194405" cy="17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5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8779692" name="object 3"/>
          <p:cNvSpPr txBox="1">
            <a:spLocks noGrp="1"/>
          </p:cNvSpPr>
          <p:nvPr>
            <p:ph type="title"/>
          </p:nvPr>
        </p:nvSpPr>
        <p:spPr bwMode="auto">
          <a:xfrm>
            <a:off x="607465" y="487260"/>
            <a:ext cx="10215067" cy="54886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Qui propose quoi ?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70C50D6C-C9DB-4612-9199-E1DCD215F30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708779694" name="Rounded Rectangle 708779693"/>
          <p:cNvSpPr/>
          <p:nvPr/>
        </p:nvSpPr>
        <p:spPr>
          <a:xfrm>
            <a:off x="640080" y="1965960"/>
            <a:ext cx="2423160" cy="2514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8779695" name="TextBox 708779694"/>
          <p:cNvSpPr txBox="1"/>
          <p:nvPr/>
        </p:nvSpPr>
        <p:spPr>
          <a:xfrm>
            <a:off x="826009" y="2016125"/>
            <a:ext cx="2221991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b="1" dirty="0">
                <a:solidFill>
                  <a:srgbClr val="0000FF"/>
                </a:solidFill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Écoles </a:t>
            </a:r>
            <a:r>
              <a:rPr b="1" dirty="0" err="1">
                <a:solidFill>
                  <a:srgbClr val="0000FF"/>
                </a:solidFill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doctorales</a:t>
            </a:r>
            <a:r>
              <a:rPr b="1" dirty="0">
                <a:solidFill>
                  <a:schemeClr val="tx2"/>
                </a:solidFill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b="1" dirty="0">
                <a:solidFill>
                  <a:schemeClr val="tx2"/>
                </a:solidFill>
                <a:latin typeface="Arial"/>
              </a:rPr>
              <a:t>+ </a:t>
            </a:r>
            <a:r>
              <a:rPr b="1" dirty="0" err="1">
                <a:solidFill>
                  <a:schemeClr val="tx2"/>
                </a:solidFill>
                <a:latin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Instituts</a:t>
            </a:r>
            <a:endParaRPr b="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708779696" name="TextBox 708779695"/>
          <p:cNvSpPr txBox="1"/>
          <p:nvPr/>
        </p:nvSpPr>
        <p:spPr>
          <a:xfrm>
            <a:off x="841247" y="2930525"/>
            <a:ext cx="2020824" cy="8771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4B4B4B"/>
                </a:solidFill>
                <a:latin typeface="Arial"/>
              </a:rPr>
              <a:t>Formations </a:t>
            </a:r>
            <a:r>
              <a:rPr sz="1700" b="0" dirty="0" err="1">
                <a:solidFill>
                  <a:srgbClr val="4B4B4B"/>
                </a:solidFill>
                <a:latin typeface="Arial"/>
              </a:rPr>
              <a:t>disciplinaires</a:t>
            </a:r>
            <a:r>
              <a:rPr sz="1700" b="0" dirty="0">
                <a:solidFill>
                  <a:srgbClr val="4B4B4B"/>
                </a:solidFill>
                <a:latin typeface="Arial"/>
              </a:rPr>
              <a:t> et </a:t>
            </a:r>
            <a:r>
              <a:rPr sz="1700" b="0" dirty="0" err="1">
                <a:solidFill>
                  <a:srgbClr val="4B4B4B"/>
                </a:solidFill>
                <a:latin typeface="Arial"/>
              </a:rPr>
              <a:t>interdisciplinaires</a:t>
            </a:r>
            <a:endParaRPr sz="1700" b="0" dirty="0">
              <a:solidFill>
                <a:srgbClr val="4B4B4B"/>
              </a:solidFill>
              <a:latin typeface="Arial"/>
            </a:endParaRPr>
          </a:p>
        </p:txBody>
      </p:sp>
      <p:sp>
        <p:nvSpPr>
          <p:cNvPr id="708779697" name="Rounded Rectangle 708779696"/>
          <p:cNvSpPr/>
          <p:nvPr/>
        </p:nvSpPr>
        <p:spPr>
          <a:xfrm>
            <a:off x="3310128" y="1965960"/>
            <a:ext cx="2423160" cy="2514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E75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8779698" name="TextBox 708779697"/>
          <p:cNvSpPr txBox="1"/>
          <p:nvPr/>
        </p:nvSpPr>
        <p:spPr>
          <a:xfrm>
            <a:off x="3511296" y="2064758"/>
            <a:ext cx="2020824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b="1" dirty="0">
                <a:solidFill>
                  <a:schemeClr val="accent6">
                    <a:lumMod val="75000"/>
                  </a:schemeClr>
                </a:solidFill>
                <a:latin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DFD amU</a:t>
            </a:r>
            <a:endParaRPr b="1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708779699" name="TextBox 708779698"/>
          <p:cNvSpPr txBox="1"/>
          <p:nvPr/>
        </p:nvSpPr>
        <p:spPr>
          <a:xfrm>
            <a:off x="3511296" y="2930525"/>
            <a:ext cx="2020824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4B4B4B"/>
                </a:solidFill>
                <a:latin typeface="Arial"/>
              </a:rPr>
              <a:t>Formations transverses</a:t>
            </a:r>
          </a:p>
        </p:txBody>
      </p:sp>
      <p:sp>
        <p:nvSpPr>
          <p:cNvPr id="708779700" name="Rounded Rectangle 708779699"/>
          <p:cNvSpPr/>
          <p:nvPr/>
        </p:nvSpPr>
        <p:spPr>
          <a:xfrm>
            <a:off x="5980176" y="1965960"/>
            <a:ext cx="2423160" cy="2514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5096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8779701" name="TextBox 708779700"/>
          <p:cNvSpPr txBox="1"/>
          <p:nvPr/>
        </p:nvSpPr>
        <p:spPr>
          <a:xfrm>
            <a:off x="6181344" y="2064758"/>
            <a:ext cx="2020824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b="1" dirty="0">
                <a:solidFill>
                  <a:schemeClr val="accent3">
                    <a:lumMod val="50000"/>
                  </a:schemeClr>
                </a:solidFill>
                <a:latin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DRH amU</a:t>
            </a:r>
            <a:endParaRPr b="1" dirty="0">
              <a:solidFill>
                <a:schemeClr val="accent3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708779702" name="TextBox 708779701"/>
          <p:cNvSpPr txBox="1"/>
          <p:nvPr/>
        </p:nvSpPr>
        <p:spPr>
          <a:xfrm>
            <a:off x="5956473" y="2930525"/>
            <a:ext cx="2423160" cy="11387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4B4B4B"/>
                </a:solidFill>
                <a:latin typeface="Arial"/>
              </a:rPr>
              <a:t>Formations des personnels pour les </a:t>
            </a:r>
            <a:r>
              <a:rPr sz="1700" b="0" dirty="0" err="1">
                <a:solidFill>
                  <a:srgbClr val="4B4B4B"/>
                </a:solidFill>
                <a:latin typeface="Arial"/>
              </a:rPr>
              <a:t>doctorants</a:t>
            </a:r>
            <a:r>
              <a:rPr sz="1700" b="0" dirty="0">
                <a:solidFill>
                  <a:srgbClr val="4B4B4B"/>
                </a:solidFill>
                <a:latin typeface="Arial"/>
              </a:rPr>
              <a:t> </a:t>
            </a:r>
            <a:r>
              <a:rPr sz="1700" b="0" dirty="0" err="1">
                <a:solidFill>
                  <a:srgbClr val="4B4B4B"/>
                </a:solidFill>
                <a:latin typeface="Arial"/>
              </a:rPr>
              <a:t>contractuels</a:t>
            </a:r>
            <a:r>
              <a:rPr sz="1700" b="0" dirty="0">
                <a:solidFill>
                  <a:srgbClr val="4B4B4B"/>
                </a:solidFill>
                <a:latin typeface="Arial"/>
              </a:rPr>
              <a:t> via GEFORP</a:t>
            </a:r>
          </a:p>
        </p:txBody>
      </p:sp>
      <p:sp>
        <p:nvSpPr>
          <p:cNvPr id="708779703" name="Rounded Rectangle 708779702"/>
          <p:cNvSpPr/>
          <p:nvPr/>
        </p:nvSpPr>
        <p:spPr>
          <a:xfrm>
            <a:off x="8650224" y="1965960"/>
            <a:ext cx="2423160" cy="2514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33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8779704" name="TextBox 708779703"/>
          <p:cNvSpPr txBox="1"/>
          <p:nvPr/>
        </p:nvSpPr>
        <p:spPr>
          <a:xfrm>
            <a:off x="8851392" y="2064758"/>
            <a:ext cx="2020824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b="1" dirty="0" err="1">
                <a:solidFill>
                  <a:srgbClr val="1F334B"/>
                </a:solidFill>
                <a:latin typeface="Arial"/>
              </a:rPr>
              <a:t>Extérieur</a:t>
            </a:r>
            <a:endParaRPr b="1" dirty="0">
              <a:solidFill>
                <a:srgbClr val="1F334B"/>
              </a:solidFill>
              <a:latin typeface="Arial"/>
            </a:endParaRPr>
          </a:p>
        </p:txBody>
      </p:sp>
      <p:sp>
        <p:nvSpPr>
          <p:cNvPr id="708779705" name="TextBox 708779704"/>
          <p:cNvSpPr txBox="1"/>
          <p:nvPr/>
        </p:nvSpPr>
        <p:spPr>
          <a:xfrm>
            <a:off x="8624316" y="2940359"/>
            <a:ext cx="2474976" cy="8771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4B4B4B"/>
                </a:solidFill>
                <a:latin typeface="Arial"/>
              </a:rPr>
              <a:t>Formations </a:t>
            </a:r>
            <a:r>
              <a:rPr sz="1700" b="0" dirty="0" err="1">
                <a:solidFill>
                  <a:srgbClr val="4B4B4B"/>
                </a:solidFill>
                <a:latin typeface="Arial"/>
              </a:rPr>
              <a:t>spécifiques</a:t>
            </a:r>
            <a:r>
              <a:rPr lang="fr-FR" sz="1700" dirty="0">
                <a:solidFill>
                  <a:srgbClr val="4B4B4B"/>
                </a:solidFill>
                <a:latin typeface="Arial"/>
              </a:rPr>
              <a:t>:</a:t>
            </a:r>
            <a:r>
              <a:rPr sz="1700" b="0" dirty="0">
                <a:solidFill>
                  <a:srgbClr val="4B4B4B"/>
                </a:solidFill>
                <a:latin typeface="Arial"/>
              </a:rPr>
              <a:t> </a:t>
            </a:r>
            <a:r>
              <a:rPr lang="fr-FR" sz="1700" b="0" dirty="0">
                <a:solidFill>
                  <a:srgbClr val="4B4B4B"/>
                </a:solidFill>
                <a:latin typeface="Arial"/>
              </a:rPr>
              <a:t>valorisation horaire </a:t>
            </a:r>
            <a:r>
              <a:rPr sz="1700" b="0" dirty="0">
                <a:solidFill>
                  <a:srgbClr val="4B4B4B"/>
                </a:solidFill>
                <a:latin typeface="Arial"/>
              </a:rPr>
              <a:t>à </a:t>
            </a:r>
            <a:r>
              <a:rPr sz="1700" b="0" dirty="0" err="1">
                <a:solidFill>
                  <a:srgbClr val="4B4B4B"/>
                </a:solidFill>
                <a:latin typeface="Arial"/>
              </a:rPr>
              <a:t>voir</a:t>
            </a:r>
            <a:r>
              <a:rPr sz="1700" b="0" dirty="0">
                <a:solidFill>
                  <a:srgbClr val="4B4B4B"/>
                </a:solidFill>
                <a:latin typeface="Arial"/>
              </a:rPr>
              <a:t> avec </a:t>
            </a:r>
            <a:r>
              <a:rPr sz="1700" b="0" dirty="0" err="1">
                <a:solidFill>
                  <a:srgbClr val="4B4B4B"/>
                </a:solidFill>
                <a:latin typeface="Arial"/>
              </a:rPr>
              <a:t>votre</a:t>
            </a:r>
            <a:r>
              <a:rPr sz="1700" b="0" dirty="0">
                <a:solidFill>
                  <a:srgbClr val="4B4B4B"/>
                </a:solidFill>
                <a:latin typeface="Arial"/>
              </a:rPr>
              <a:t> ED</a:t>
            </a:r>
          </a:p>
        </p:txBody>
      </p:sp>
      <p:sp>
        <p:nvSpPr>
          <p:cNvPr id="5" name="object 28">
            <a:extLst>
              <a:ext uri="{FF2B5EF4-FFF2-40B4-BE49-F238E27FC236}">
                <a16:creationId xmlns:a16="http://schemas.microsoft.com/office/drawing/2014/main" id="{E17C9FA2-3182-7E94-0FE1-94B1C314D9CD}"/>
              </a:ext>
            </a:extLst>
          </p:cNvPr>
          <p:cNvSpPr/>
          <p:nvPr/>
        </p:nvSpPr>
        <p:spPr bwMode="auto">
          <a:xfrm>
            <a:off x="76200" y="5221750"/>
            <a:ext cx="11187318" cy="752475"/>
          </a:xfrm>
          <a:custGeom>
            <a:avLst/>
            <a:gdLst/>
            <a:ahLst/>
            <a:cxnLst/>
            <a:rect l="l" t="t" r="r" b="b"/>
            <a:pathLst>
              <a:path w="10191750" h="752475" extrusionOk="0">
                <a:moveTo>
                  <a:pt x="10172535" y="0"/>
                </a:moveTo>
                <a:lnTo>
                  <a:pt x="19215" y="0"/>
                </a:lnTo>
                <a:lnTo>
                  <a:pt x="16370" y="558"/>
                </a:lnTo>
                <a:lnTo>
                  <a:pt x="0" y="19215"/>
                </a:lnTo>
                <a:lnTo>
                  <a:pt x="0" y="730326"/>
                </a:lnTo>
                <a:lnTo>
                  <a:pt x="0" y="733259"/>
                </a:lnTo>
                <a:lnTo>
                  <a:pt x="19215" y="752475"/>
                </a:lnTo>
                <a:lnTo>
                  <a:pt x="10172535" y="752475"/>
                </a:lnTo>
                <a:lnTo>
                  <a:pt x="10191750" y="733259"/>
                </a:lnTo>
                <a:lnTo>
                  <a:pt x="10191750" y="19215"/>
                </a:lnTo>
                <a:lnTo>
                  <a:pt x="10175354" y="558"/>
                </a:lnTo>
                <a:lnTo>
                  <a:pt x="10172535" y="0"/>
                </a:lnTo>
                <a:close/>
              </a:path>
            </a:pathLst>
          </a:custGeom>
          <a:solidFill>
            <a:srgbClr val="B5D6F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>
              <a:latin typeface="+mn-lt"/>
            </a:endParaRPr>
          </a:p>
        </p:txBody>
      </p:sp>
      <p:sp>
        <p:nvSpPr>
          <p:cNvPr id="8" name="TextBox 708779692"/>
          <p:cNvSpPr txBox="1"/>
          <p:nvPr/>
        </p:nvSpPr>
        <p:spPr bwMode="auto">
          <a:xfrm>
            <a:off x="731087" y="5378925"/>
            <a:ext cx="100584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fr-FR" sz="1600" b="1" dirty="0">
                <a:solidFill>
                  <a:schemeClr val="tx1"/>
                </a:solidFill>
                <a:latin typeface="Arial"/>
              </a:rPr>
              <a:t>Plusieurs portes d’entrée, selon le type de compétence recherchée</a:t>
            </a:r>
          </a:p>
        </p:txBody>
      </p:sp>
      <p:pic>
        <p:nvPicPr>
          <p:cNvPr id="2" name="object 29">
            <a:extLst>
              <a:ext uri="{FF2B5EF4-FFF2-40B4-BE49-F238E27FC236}">
                <a16:creationId xmlns:a16="http://schemas.microsoft.com/office/drawing/2014/main" id="{8F9B3FCC-BC7C-96A2-20D3-DE3CF750A9C4}"/>
              </a:ext>
            </a:extLst>
          </p:cNvPr>
          <p:cNvPicPr/>
          <p:nvPr/>
        </p:nvPicPr>
        <p:blipFill>
          <a:blip r:embed="rId7"/>
          <a:stretch/>
        </p:blipFill>
        <p:spPr bwMode="auto">
          <a:xfrm>
            <a:off x="306441" y="5459649"/>
            <a:ext cx="194405" cy="1771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3680438" name="object 3"/>
          <p:cNvSpPr txBox="1">
            <a:spLocks noGrp="1"/>
          </p:cNvSpPr>
          <p:nvPr>
            <p:ph type="title"/>
          </p:nvPr>
        </p:nvSpPr>
        <p:spPr bwMode="auto">
          <a:xfrm>
            <a:off x="304800" y="1020"/>
            <a:ext cx="10820400" cy="5211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ts val="4350"/>
              </a:lnSpc>
              <a:spcBef>
                <a:spcPts val="35"/>
              </a:spcBef>
              <a:defRPr/>
            </a:pPr>
            <a:r>
              <a:rPr lang="fr-FR" sz="3200" spc="114" noProof="0" dirty="0">
                <a:latin typeface="Arial"/>
                <a:cs typeface="Arial"/>
              </a:rPr>
              <a:t>Des </a:t>
            </a:r>
            <a:r>
              <a:rPr lang="fr-FR" sz="3200" spc="180" noProof="0" dirty="0">
                <a:latin typeface="Arial"/>
                <a:cs typeface="Arial"/>
              </a:rPr>
              <a:t>formations</a:t>
            </a:r>
            <a:r>
              <a:rPr lang="fr-FR" sz="3200" spc="114" noProof="0" dirty="0">
                <a:latin typeface="Arial"/>
                <a:cs typeface="Arial"/>
              </a:rPr>
              <a:t> </a:t>
            </a:r>
            <a:r>
              <a:rPr lang="fr-FR" sz="3200" spc="120" noProof="0" dirty="0">
                <a:latin typeface="Arial"/>
                <a:cs typeface="Arial"/>
              </a:rPr>
              <a:t>pour </a:t>
            </a:r>
            <a:r>
              <a:rPr lang="fr-FR" sz="3200" spc="135" noProof="0" dirty="0">
                <a:latin typeface="Arial"/>
                <a:cs typeface="Arial"/>
              </a:rPr>
              <a:t>réussir</a:t>
            </a:r>
            <a:r>
              <a:rPr lang="fr-FR" sz="3200" spc="114" noProof="0" dirty="0">
                <a:latin typeface="Arial"/>
                <a:cs typeface="Arial"/>
              </a:rPr>
              <a:t> </a:t>
            </a:r>
            <a:r>
              <a:rPr lang="fr-FR" sz="3200" spc="200" noProof="0" dirty="0">
                <a:latin typeface="Arial"/>
                <a:cs typeface="Arial"/>
              </a:rPr>
              <a:t>la</a:t>
            </a:r>
            <a:r>
              <a:rPr lang="fr-FR" sz="3200" spc="114" noProof="0" dirty="0">
                <a:latin typeface="Arial"/>
                <a:cs typeface="Arial"/>
              </a:rPr>
              <a:t> </a:t>
            </a:r>
            <a:r>
              <a:rPr lang="fr-FR" sz="3200" spc="160" noProof="0" dirty="0">
                <a:latin typeface="Arial"/>
                <a:cs typeface="Arial"/>
              </a:rPr>
              <a:t>thèse</a:t>
            </a:r>
            <a:r>
              <a:rPr lang="fr-FR" sz="3200" spc="120" noProof="0" dirty="0">
                <a:latin typeface="Arial"/>
                <a:cs typeface="Arial"/>
              </a:rPr>
              <a:t> </a:t>
            </a:r>
            <a:r>
              <a:rPr lang="fr-FR" sz="3200" spc="80" noProof="0" dirty="0">
                <a:latin typeface="Arial"/>
                <a:cs typeface="Arial"/>
              </a:rPr>
              <a:t>et</a:t>
            </a:r>
            <a:r>
              <a:rPr lang="fr-FR" sz="3200" spc="114" noProof="0" dirty="0">
                <a:latin typeface="Arial"/>
                <a:cs typeface="Arial"/>
              </a:rPr>
              <a:t> </a:t>
            </a:r>
            <a:r>
              <a:rPr lang="fr-FR" sz="3200" spc="105" noProof="0" dirty="0">
                <a:latin typeface="Arial"/>
                <a:cs typeface="Arial"/>
              </a:rPr>
              <a:t>l'après- </a:t>
            </a:r>
            <a:r>
              <a:rPr lang="fr-FR" sz="3200" spc="150" noProof="0" dirty="0">
                <a:latin typeface="Arial"/>
                <a:cs typeface="Arial"/>
              </a:rPr>
              <a:t>thèse</a:t>
            </a:r>
            <a:endParaRPr lang="fr-FR" sz="3200" noProof="0" dirty="0">
              <a:latin typeface="Arial"/>
              <a:cs typeface="Arial"/>
            </a:endParaRP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97C44896-2AF5-4798-91C1-B77BCA6FAC1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AAAE836-32C4-5370-362C-F3FD8B764008}"/>
              </a:ext>
            </a:extLst>
          </p:cNvPr>
          <p:cNvSpPr txBox="1"/>
          <p:nvPr/>
        </p:nvSpPr>
        <p:spPr>
          <a:xfrm>
            <a:off x="9544050" y="3120507"/>
            <a:ext cx="2026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hlinkClick r:id="rId3"/>
              </a:rPr>
              <a:t>Accéder au catalogue public ADUM</a:t>
            </a:r>
            <a:endParaRPr lang="fr-FR" sz="12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8B387F-6D39-FC3A-EC4C-330588435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478908"/>
            <a:ext cx="8458200" cy="63738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543629" name="object 2"/>
          <p:cNvSpPr/>
          <p:nvPr/>
        </p:nvSpPr>
        <p:spPr bwMode="auto">
          <a:xfrm>
            <a:off x="0" y="-193675"/>
            <a:ext cx="11430000" cy="6543675"/>
          </a:xfrm>
          <a:custGeom>
            <a:avLst/>
            <a:gdLst/>
            <a:ahLst/>
            <a:cxnLst/>
            <a:rect l="l" t="t" r="r" b="b"/>
            <a:pathLst>
              <a:path w="11430000" h="6543675" extrusionOk="0">
                <a:moveTo>
                  <a:pt x="11430000" y="0"/>
                </a:moveTo>
                <a:lnTo>
                  <a:pt x="0" y="0"/>
                </a:lnTo>
                <a:lnTo>
                  <a:pt x="0" y="6543662"/>
                </a:lnTo>
                <a:lnTo>
                  <a:pt x="11430000" y="6543662"/>
                </a:lnTo>
                <a:lnTo>
                  <a:pt x="11430000" y="0"/>
                </a:lnTo>
                <a:close/>
              </a:path>
            </a:pathLst>
          </a:custGeom>
          <a:solidFill>
            <a:srgbClr val="FBFCF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dirty="0"/>
          </a:p>
        </p:txBody>
      </p:sp>
      <p:sp>
        <p:nvSpPr>
          <p:cNvPr id="632869120" name="object 3"/>
          <p:cNvSpPr txBox="1">
            <a:spLocks noGrp="1"/>
          </p:cNvSpPr>
          <p:nvPr>
            <p:ph type="title"/>
          </p:nvPr>
        </p:nvSpPr>
        <p:spPr bwMode="auto">
          <a:xfrm>
            <a:off x="607465" y="487260"/>
            <a:ext cx="10215067" cy="107337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defRPr/>
            </a:pPr>
            <a:r>
              <a:rPr lang="fr-FR" noProof="0" dirty="0">
                <a:latin typeface="Arial"/>
                <a:cs typeface="Arial"/>
              </a:rPr>
              <a:t>L'offre</a:t>
            </a:r>
            <a:r>
              <a:rPr lang="fr-FR" spc="114" noProof="0" dirty="0">
                <a:latin typeface="Arial"/>
                <a:cs typeface="Arial"/>
              </a:rPr>
              <a:t> </a:t>
            </a:r>
            <a:r>
              <a:rPr lang="fr-FR" spc="80" noProof="0" dirty="0">
                <a:latin typeface="Arial"/>
                <a:cs typeface="Arial"/>
              </a:rPr>
              <a:t>de</a:t>
            </a:r>
            <a:r>
              <a:rPr lang="fr-FR" spc="114" noProof="0" dirty="0">
                <a:latin typeface="Arial"/>
                <a:cs typeface="Arial"/>
              </a:rPr>
              <a:t> </a:t>
            </a:r>
            <a:r>
              <a:rPr lang="fr-FR" spc="120" noProof="0" dirty="0">
                <a:latin typeface="Arial"/>
                <a:cs typeface="Arial"/>
              </a:rPr>
              <a:t>formations</a:t>
            </a:r>
            <a:r>
              <a:rPr lang="fr-FR" spc="114" noProof="0" dirty="0">
                <a:latin typeface="Arial"/>
                <a:cs typeface="Arial"/>
              </a:rPr>
              <a:t> </a:t>
            </a:r>
            <a:r>
              <a:rPr lang="fr-FR" spc="80" noProof="0" dirty="0">
                <a:latin typeface="Arial"/>
                <a:cs typeface="Arial"/>
              </a:rPr>
              <a:t>doctorales</a:t>
            </a:r>
            <a:r>
              <a:rPr lang="fr-FR" spc="114" noProof="0" dirty="0">
                <a:latin typeface="Arial"/>
                <a:cs typeface="Arial"/>
              </a:rPr>
              <a:t> </a:t>
            </a:r>
            <a:r>
              <a:rPr lang="fr-FR" b="1" spc="114" noProof="0" dirty="0">
                <a:latin typeface="Arial"/>
                <a:cs typeface="Arial"/>
              </a:rPr>
              <a:t>transverses</a:t>
            </a:r>
            <a:r>
              <a:rPr lang="fr-FR" spc="114" noProof="0" dirty="0">
                <a:latin typeface="Arial"/>
                <a:cs typeface="Arial"/>
              </a:rPr>
              <a:t> </a:t>
            </a:r>
            <a:br>
              <a:rPr lang="fr-FR" spc="114" noProof="0" dirty="0">
                <a:latin typeface="Arial"/>
                <a:cs typeface="Arial"/>
              </a:rPr>
            </a:br>
            <a:r>
              <a:rPr lang="fr-FR" spc="105" noProof="0" dirty="0">
                <a:latin typeface="Arial"/>
                <a:cs typeface="Arial"/>
              </a:rPr>
              <a:t>sur</a:t>
            </a:r>
            <a:r>
              <a:rPr lang="fr-FR" spc="114" noProof="0" dirty="0">
                <a:latin typeface="Arial"/>
                <a:cs typeface="Arial"/>
              </a:rPr>
              <a:t> </a:t>
            </a:r>
            <a:r>
              <a:rPr lang="fr-FR" spc="220" noProof="0" dirty="0">
                <a:latin typeface="Arial"/>
                <a:cs typeface="Arial"/>
              </a:rPr>
              <a:t>ADUM</a:t>
            </a:r>
            <a:endParaRPr lang="fr-FR" noProof="0" dirty="0">
              <a:latin typeface="Arial"/>
              <a:cs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FFB88EA-536C-412D-861F-96A0EC0ADD7B}"/>
              </a:ext>
            </a:extLst>
          </p:cNvPr>
          <p:cNvGrpSpPr/>
          <p:nvPr/>
        </p:nvGrpSpPr>
        <p:grpSpPr>
          <a:xfrm>
            <a:off x="4318947" y="2847407"/>
            <a:ext cx="2767653" cy="2167247"/>
            <a:chOff x="4318947" y="3050619"/>
            <a:chExt cx="2767653" cy="2167247"/>
          </a:xfrm>
        </p:grpSpPr>
        <p:pic>
          <p:nvPicPr>
            <p:cNvPr id="1981839378" name="object 5"/>
            <p:cNvPicPr/>
            <p:nvPr/>
          </p:nvPicPr>
          <p:blipFill>
            <a:blip r:embed="rId3"/>
            <a:stretch/>
          </p:blipFill>
          <p:spPr bwMode="auto">
            <a:xfrm>
              <a:off x="4597369" y="3050619"/>
              <a:ext cx="2167268" cy="2167247"/>
            </a:xfrm>
            <a:prstGeom prst="rect">
              <a:avLst/>
            </a:prstGeom>
          </p:spPr>
        </p:pic>
        <p:sp>
          <p:nvSpPr>
            <p:cNvPr id="699939978" name="object 11"/>
            <p:cNvSpPr txBox="1"/>
            <p:nvPr/>
          </p:nvSpPr>
          <p:spPr bwMode="auto">
            <a:xfrm>
              <a:off x="4318947" y="3875881"/>
              <a:ext cx="2767653" cy="502444"/>
            </a:xfrm>
            <a:prstGeom prst="rect">
              <a:avLst/>
            </a:prstGeom>
          </p:spPr>
          <p:txBody>
            <a:bodyPr vert="horz" wrap="square" lIns="0" tIns="4444" rIns="0" bIns="0" rtlCol="0">
              <a:spAutoFit/>
            </a:bodyPr>
            <a:lstStyle/>
            <a:p>
              <a:pPr marL="57150" marR="5080" indent="-45085" algn="ctr">
                <a:lnSpc>
                  <a:spcPct val="103299"/>
                </a:lnSpc>
                <a:spcBef>
                  <a:spcPts val="35"/>
                </a:spcBef>
                <a:defRPr/>
              </a:pPr>
              <a:r>
                <a:rPr sz="1600" spc="50" dirty="0">
                  <a:solidFill>
                    <a:srgbClr val="FFFFFF"/>
                  </a:solidFill>
                  <a:latin typeface="+mj-lt"/>
                  <a:cs typeface="Cambria"/>
                </a:rPr>
                <a:t>Formations transverses </a:t>
              </a:r>
              <a:r>
                <a:rPr lang="fr-FR" sz="1600" spc="50" dirty="0">
                  <a:solidFill>
                    <a:srgbClr val="FFFFFF"/>
                  </a:solidFill>
                  <a:latin typeface="+mj-lt"/>
                  <a:cs typeface="Cambria"/>
                </a:rPr>
                <a:t>proposées</a:t>
              </a:r>
              <a:r>
                <a:rPr sz="1600" spc="50" dirty="0">
                  <a:solidFill>
                    <a:srgbClr val="FFFFFF"/>
                  </a:solidFill>
                  <a:latin typeface="+mj-lt"/>
                  <a:cs typeface="Cambria"/>
                </a:rPr>
                <a:t> la DFD</a:t>
              </a:r>
              <a:endParaRPr sz="1600" dirty="0">
                <a:latin typeface="+mj-lt"/>
                <a:cs typeface="Cambria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1F1DC11D-5662-4A18-8CAF-5F194A1B9608}"/>
              </a:ext>
            </a:extLst>
          </p:cNvPr>
          <p:cNvGrpSpPr/>
          <p:nvPr/>
        </p:nvGrpSpPr>
        <p:grpSpPr>
          <a:xfrm>
            <a:off x="6050160" y="4885305"/>
            <a:ext cx="1903729" cy="1304290"/>
            <a:chOff x="6050160" y="5088517"/>
            <a:chExt cx="1903729" cy="1304290"/>
          </a:xfrm>
        </p:grpSpPr>
        <p:sp>
          <p:nvSpPr>
            <p:cNvPr id="770820891" name="object 6"/>
            <p:cNvSpPr/>
            <p:nvPr/>
          </p:nvSpPr>
          <p:spPr bwMode="auto">
            <a:xfrm>
              <a:off x="6050160" y="5088517"/>
              <a:ext cx="1903729" cy="1304290"/>
            </a:xfrm>
            <a:custGeom>
              <a:avLst/>
              <a:gdLst/>
              <a:ahLst/>
              <a:cxnLst/>
              <a:rect l="l" t="t" r="r" b="b"/>
              <a:pathLst>
                <a:path w="1903729" h="1304289" extrusionOk="0">
                  <a:moveTo>
                    <a:pt x="1772932" y="0"/>
                  </a:moveTo>
                  <a:lnTo>
                    <a:pt x="240461" y="0"/>
                  </a:lnTo>
                  <a:lnTo>
                    <a:pt x="234937" y="0"/>
                  </a:lnTo>
                  <a:lnTo>
                    <a:pt x="229501" y="342"/>
                  </a:lnTo>
                  <a:lnTo>
                    <a:pt x="224167" y="1003"/>
                  </a:lnTo>
                  <a:lnTo>
                    <a:pt x="224167" y="0"/>
                  </a:lnTo>
                  <a:lnTo>
                    <a:pt x="0" y="0"/>
                  </a:lnTo>
                  <a:lnTo>
                    <a:pt x="110045" y="138607"/>
                  </a:lnTo>
                  <a:lnTo>
                    <a:pt x="110045" y="1173797"/>
                  </a:lnTo>
                  <a:lnTo>
                    <a:pt x="120293" y="1224564"/>
                  </a:lnTo>
                  <a:lnTo>
                    <a:pt x="148240" y="1266018"/>
                  </a:lnTo>
                  <a:lnTo>
                    <a:pt x="189694" y="1293966"/>
                  </a:lnTo>
                  <a:lnTo>
                    <a:pt x="240461" y="1304213"/>
                  </a:lnTo>
                  <a:lnTo>
                    <a:pt x="1772932" y="1304213"/>
                  </a:lnTo>
                  <a:lnTo>
                    <a:pt x="1823694" y="1293966"/>
                  </a:lnTo>
                  <a:lnTo>
                    <a:pt x="1865149" y="1266018"/>
                  </a:lnTo>
                  <a:lnTo>
                    <a:pt x="1893099" y="1224564"/>
                  </a:lnTo>
                  <a:lnTo>
                    <a:pt x="1903349" y="1173797"/>
                  </a:lnTo>
                  <a:lnTo>
                    <a:pt x="1903349" y="130416"/>
                  </a:lnTo>
                  <a:lnTo>
                    <a:pt x="1893099" y="79649"/>
                  </a:lnTo>
                  <a:lnTo>
                    <a:pt x="1865149" y="38195"/>
                  </a:lnTo>
                  <a:lnTo>
                    <a:pt x="1823694" y="10247"/>
                  </a:lnTo>
                  <a:lnTo>
                    <a:pt x="1772932" y="0"/>
                  </a:lnTo>
                  <a:close/>
                </a:path>
              </a:pathLst>
            </a:custGeom>
            <a:solidFill>
              <a:srgbClr val="E9ECF2"/>
            </a:solidFill>
            <a:ln w="19050">
              <a:solidFill>
                <a:srgbClr val="509673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dirty="0"/>
            </a:p>
          </p:txBody>
        </p:sp>
        <p:sp>
          <p:nvSpPr>
            <p:cNvPr id="1353078458" name="object 12"/>
            <p:cNvSpPr txBox="1"/>
            <p:nvPr/>
          </p:nvSpPr>
          <p:spPr bwMode="auto">
            <a:xfrm>
              <a:off x="6498419" y="5501131"/>
              <a:ext cx="1117600" cy="543097"/>
            </a:xfrm>
            <a:prstGeom prst="rect">
              <a:avLst/>
            </a:prstGeom>
          </p:spPr>
          <p:txBody>
            <a:bodyPr vert="horz" wrap="square" lIns="0" tIns="2476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95"/>
                </a:spcBef>
                <a:defRPr/>
              </a:pPr>
              <a:r>
                <a:rPr sz="1600" dirty="0">
                  <a:solidFill>
                    <a:srgbClr val="15203F"/>
                  </a:solidFill>
                  <a:latin typeface="+mn-lt"/>
                  <a:cs typeface="Roboto"/>
                </a:rPr>
                <a:t>En</a:t>
              </a:r>
              <a:r>
                <a:rPr sz="1600" spc="-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français</a:t>
              </a:r>
              <a:r>
                <a:rPr sz="1600" b="1" spc="-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endParaRPr lang="fr-FR" sz="1600" b="1" spc="-5" dirty="0">
                <a:solidFill>
                  <a:srgbClr val="15203F"/>
                </a:solidFill>
                <a:latin typeface="+mn-lt"/>
                <a:cs typeface="Roboto"/>
              </a:endParaRPr>
            </a:p>
            <a:p>
              <a:pPr algn="ctr">
                <a:lnSpc>
                  <a:spcPct val="100000"/>
                </a:lnSpc>
                <a:spcBef>
                  <a:spcPts val="195"/>
                </a:spcBef>
                <a:defRPr/>
              </a:pPr>
              <a:r>
                <a:rPr sz="1600" dirty="0">
                  <a:solidFill>
                    <a:srgbClr val="15203F"/>
                  </a:solidFill>
                  <a:latin typeface="+mn-lt"/>
                  <a:cs typeface="Roboto"/>
                </a:rPr>
                <a:t>et </a:t>
              </a:r>
              <a:r>
                <a:rPr lang="fr-FR" sz="1600" spc="-25" dirty="0">
                  <a:solidFill>
                    <a:srgbClr val="15203F"/>
                  </a:solidFill>
                  <a:latin typeface="+mn-lt"/>
                  <a:cs typeface="Roboto"/>
                </a:rPr>
                <a:t>en </a:t>
              </a:r>
              <a:r>
                <a:rPr lang="fr-FR" sz="1600" b="1" spc="-10" dirty="0">
                  <a:solidFill>
                    <a:srgbClr val="15203F"/>
                  </a:solidFill>
                  <a:latin typeface="+mn-lt"/>
                  <a:cs typeface="Roboto"/>
                </a:rPr>
                <a:t>anglais</a:t>
              </a:r>
              <a:endParaRPr lang="fr-FR" sz="1600" dirty="0">
                <a:latin typeface="+mn-lt"/>
                <a:cs typeface="Roboto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C83EF5C-9B33-4B21-89DD-7E3E15E6F0EE}"/>
              </a:ext>
            </a:extLst>
          </p:cNvPr>
          <p:cNvGrpSpPr/>
          <p:nvPr/>
        </p:nvGrpSpPr>
        <p:grpSpPr>
          <a:xfrm>
            <a:off x="3404398" y="4885305"/>
            <a:ext cx="1903729" cy="1304290"/>
            <a:chOff x="3404398" y="5088517"/>
            <a:chExt cx="1903729" cy="1304290"/>
          </a:xfrm>
        </p:grpSpPr>
        <p:sp>
          <p:nvSpPr>
            <p:cNvPr id="1837503216" name="object 8"/>
            <p:cNvSpPr/>
            <p:nvPr/>
          </p:nvSpPr>
          <p:spPr bwMode="auto">
            <a:xfrm>
              <a:off x="3404398" y="5088517"/>
              <a:ext cx="1903729" cy="1304290"/>
            </a:xfrm>
            <a:custGeom>
              <a:avLst/>
              <a:gdLst/>
              <a:ahLst/>
              <a:cxnLst/>
              <a:rect l="l" t="t" r="r" b="b"/>
              <a:pathLst>
                <a:path w="1903729" h="1304289" extrusionOk="0">
                  <a:moveTo>
                    <a:pt x="1903349" y="0"/>
                  </a:moveTo>
                  <a:lnTo>
                    <a:pt x="1679181" y="0"/>
                  </a:lnTo>
                  <a:lnTo>
                    <a:pt x="1679181" y="1003"/>
                  </a:lnTo>
                  <a:lnTo>
                    <a:pt x="1673847" y="342"/>
                  </a:lnTo>
                  <a:lnTo>
                    <a:pt x="1668399" y="0"/>
                  </a:lnTo>
                  <a:lnTo>
                    <a:pt x="1662887" y="0"/>
                  </a:lnTo>
                  <a:lnTo>
                    <a:pt x="130416" y="0"/>
                  </a:lnTo>
                  <a:lnTo>
                    <a:pt x="79649" y="10247"/>
                  </a:lnTo>
                  <a:lnTo>
                    <a:pt x="38195" y="38195"/>
                  </a:lnTo>
                  <a:lnTo>
                    <a:pt x="10247" y="79649"/>
                  </a:lnTo>
                  <a:lnTo>
                    <a:pt x="0" y="130416"/>
                  </a:lnTo>
                  <a:lnTo>
                    <a:pt x="0" y="1173797"/>
                  </a:lnTo>
                  <a:lnTo>
                    <a:pt x="10247" y="1224564"/>
                  </a:lnTo>
                  <a:lnTo>
                    <a:pt x="38195" y="1266018"/>
                  </a:lnTo>
                  <a:lnTo>
                    <a:pt x="79649" y="1293966"/>
                  </a:lnTo>
                  <a:lnTo>
                    <a:pt x="130416" y="1304213"/>
                  </a:lnTo>
                  <a:lnTo>
                    <a:pt x="1662887" y="1304213"/>
                  </a:lnTo>
                  <a:lnTo>
                    <a:pt x="1713648" y="1293966"/>
                  </a:lnTo>
                  <a:lnTo>
                    <a:pt x="1755103" y="1266018"/>
                  </a:lnTo>
                  <a:lnTo>
                    <a:pt x="1783054" y="1224564"/>
                  </a:lnTo>
                  <a:lnTo>
                    <a:pt x="1793303" y="1173797"/>
                  </a:lnTo>
                  <a:lnTo>
                    <a:pt x="1793303" y="138607"/>
                  </a:lnTo>
                  <a:lnTo>
                    <a:pt x="1903349" y="0"/>
                  </a:lnTo>
                  <a:close/>
                </a:path>
              </a:pathLst>
            </a:custGeom>
            <a:solidFill>
              <a:srgbClr val="E9ECF2"/>
            </a:solidFill>
            <a:ln w="19050">
              <a:solidFill>
                <a:srgbClr val="509673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dirty="0"/>
            </a:p>
          </p:txBody>
        </p:sp>
        <p:sp>
          <p:nvSpPr>
            <p:cNvPr id="353460538" name="object 14"/>
            <p:cNvSpPr txBox="1"/>
            <p:nvPr/>
          </p:nvSpPr>
          <p:spPr bwMode="auto">
            <a:xfrm>
              <a:off x="3707300" y="5420125"/>
              <a:ext cx="1241425" cy="763671"/>
            </a:xfrm>
            <a:prstGeom prst="rect">
              <a:avLst/>
            </a:prstGeom>
          </p:spPr>
          <p:txBody>
            <a:bodyPr vert="horz" wrap="square" lIns="0" tIns="2476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95"/>
                </a:spcBef>
                <a:defRPr/>
              </a:pPr>
              <a:r>
                <a:rPr lang="fr-FR" sz="1600" dirty="0">
                  <a:solidFill>
                    <a:srgbClr val="15203F"/>
                  </a:solidFill>
                  <a:latin typeface="+mn-lt"/>
                  <a:cs typeface="Roboto"/>
                </a:rPr>
                <a:t>En</a:t>
              </a:r>
              <a:r>
                <a:rPr lang="fr-FR" sz="1600" spc="10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lang="fr-FR" sz="1600" b="1" dirty="0">
                  <a:solidFill>
                    <a:srgbClr val="15203F"/>
                  </a:solidFill>
                  <a:latin typeface="+mn-lt"/>
                  <a:cs typeface="Roboto"/>
                </a:rPr>
                <a:t>présentiel</a:t>
              </a:r>
              <a:r>
                <a:rPr sz="1600" b="1" spc="5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sz="1600" dirty="0">
                  <a:solidFill>
                    <a:srgbClr val="15203F"/>
                  </a:solidFill>
                  <a:latin typeface="+mn-lt"/>
                  <a:cs typeface="Roboto"/>
                </a:rPr>
                <a:t>et</a:t>
              </a:r>
              <a:r>
                <a:rPr lang="fr-FR" sz="1600" spc="10" dirty="0">
                  <a:solidFill>
                    <a:srgbClr val="15203F"/>
                  </a:solidFill>
                  <a:latin typeface="+mn-lt"/>
                  <a:cs typeface="Roboto"/>
                </a:rPr>
                <a:t> </a:t>
              </a:r>
              <a:r>
                <a:rPr lang="fr-FR" sz="1600" spc="-25" dirty="0">
                  <a:solidFill>
                    <a:srgbClr val="15203F"/>
                  </a:solidFill>
                  <a:latin typeface="+mn-lt"/>
                  <a:cs typeface="Roboto"/>
                </a:rPr>
                <a:t>en</a:t>
              </a:r>
              <a:r>
                <a:rPr lang="fr-FR" sz="1600" dirty="0">
                  <a:latin typeface="+mn-lt"/>
                  <a:cs typeface="Roboto"/>
                </a:rPr>
                <a:t> </a:t>
              </a:r>
              <a:r>
                <a:rPr lang="fr-FR" sz="1600" b="1" spc="-10" dirty="0">
                  <a:solidFill>
                    <a:srgbClr val="15203F"/>
                  </a:solidFill>
                  <a:latin typeface="+mn-lt"/>
                  <a:cs typeface="Roboto"/>
                </a:rPr>
                <a:t>distanciel</a:t>
              </a:r>
              <a:endParaRPr lang="fr-FR" sz="1600" dirty="0">
                <a:latin typeface="+mn-lt"/>
                <a:cs typeface="Roboto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FD9914-904C-4872-983D-A054336F50CA}"/>
              </a:ext>
            </a:extLst>
          </p:cNvPr>
          <p:cNvGrpSpPr/>
          <p:nvPr/>
        </p:nvGrpSpPr>
        <p:grpSpPr>
          <a:xfrm>
            <a:off x="6660082" y="3032113"/>
            <a:ext cx="1981200" cy="1304290"/>
            <a:chOff x="6660082" y="3511778"/>
            <a:chExt cx="1981200" cy="1304290"/>
          </a:xfrm>
        </p:grpSpPr>
        <p:sp>
          <p:nvSpPr>
            <p:cNvPr id="992420286" name="object 9"/>
            <p:cNvSpPr/>
            <p:nvPr/>
          </p:nvSpPr>
          <p:spPr bwMode="auto">
            <a:xfrm>
              <a:off x="6660082" y="3511778"/>
              <a:ext cx="1981200" cy="1304290"/>
            </a:xfrm>
            <a:custGeom>
              <a:avLst/>
              <a:gdLst/>
              <a:ahLst/>
              <a:cxnLst/>
              <a:rect l="l" t="t" r="r" b="b"/>
              <a:pathLst>
                <a:path w="1981200" h="1304289" extrusionOk="0">
                  <a:moveTo>
                    <a:pt x="1850351" y="0"/>
                  </a:moveTo>
                  <a:lnTo>
                    <a:pt x="317893" y="0"/>
                  </a:lnTo>
                  <a:lnTo>
                    <a:pt x="267132" y="10249"/>
                  </a:lnTo>
                  <a:lnTo>
                    <a:pt x="225677" y="38200"/>
                  </a:lnTo>
                  <a:lnTo>
                    <a:pt x="197726" y="79654"/>
                  </a:lnTo>
                  <a:lnTo>
                    <a:pt x="187477" y="130416"/>
                  </a:lnTo>
                  <a:lnTo>
                    <a:pt x="187477" y="519087"/>
                  </a:lnTo>
                  <a:lnTo>
                    <a:pt x="0" y="646569"/>
                  </a:lnTo>
                  <a:lnTo>
                    <a:pt x="187477" y="789686"/>
                  </a:lnTo>
                  <a:lnTo>
                    <a:pt x="187477" y="1173810"/>
                  </a:lnTo>
                  <a:lnTo>
                    <a:pt x="197726" y="1224571"/>
                  </a:lnTo>
                  <a:lnTo>
                    <a:pt x="225677" y="1266026"/>
                  </a:lnTo>
                  <a:lnTo>
                    <a:pt x="267132" y="1293977"/>
                  </a:lnTo>
                  <a:lnTo>
                    <a:pt x="317893" y="1304226"/>
                  </a:lnTo>
                  <a:lnTo>
                    <a:pt x="1850351" y="1304226"/>
                  </a:lnTo>
                  <a:lnTo>
                    <a:pt x="1901120" y="1293977"/>
                  </a:lnTo>
                  <a:lnTo>
                    <a:pt x="1942579" y="1266026"/>
                  </a:lnTo>
                  <a:lnTo>
                    <a:pt x="1970531" y="1224571"/>
                  </a:lnTo>
                  <a:lnTo>
                    <a:pt x="1980780" y="1173810"/>
                  </a:lnTo>
                  <a:lnTo>
                    <a:pt x="1980780" y="130416"/>
                  </a:lnTo>
                  <a:lnTo>
                    <a:pt x="1970531" y="79654"/>
                  </a:lnTo>
                  <a:lnTo>
                    <a:pt x="1942579" y="38200"/>
                  </a:lnTo>
                  <a:lnTo>
                    <a:pt x="1901120" y="10249"/>
                  </a:lnTo>
                  <a:lnTo>
                    <a:pt x="1850351" y="0"/>
                  </a:lnTo>
                  <a:close/>
                </a:path>
              </a:pathLst>
            </a:custGeom>
            <a:solidFill>
              <a:srgbClr val="E9ECF2"/>
            </a:solidFill>
            <a:ln w="19050">
              <a:solidFill>
                <a:srgbClr val="509673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dirty="0"/>
            </a:p>
          </p:txBody>
        </p:sp>
        <p:sp>
          <p:nvSpPr>
            <p:cNvPr id="506664069" name="object 15"/>
            <p:cNvSpPr txBox="1"/>
            <p:nvPr/>
          </p:nvSpPr>
          <p:spPr bwMode="auto">
            <a:xfrm>
              <a:off x="6923020" y="3687192"/>
              <a:ext cx="1385998" cy="105432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90500" marR="5080" indent="-178435" algn="ctr">
                <a:lnSpc>
                  <a:spcPct val="107000"/>
                </a:lnSpc>
                <a:spcBef>
                  <a:spcPts val="95"/>
                </a:spcBef>
                <a:defRPr/>
              </a:pPr>
              <a:r>
                <a:rPr lang="fr-FR" sz="1300" dirty="0">
                  <a:solidFill>
                    <a:srgbClr val="15203F"/>
                  </a:solidFill>
                  <a:latin typeface="+mn-lt"/>
                  <a:cs typeface="Roboto"/>
                </a:rPr>
                <a:t>     </a:t>
              </a:r>
              <a:r>
                <a:rPr sz="1600" b="1" dirty="0">
                  <a:solidFill>
                    <a:srgbClr val="15203F"/>
                  </a:solidFill>
                  <a:latin typeface="+mn-lt"/>
                  <a:cs typeface="Roboto"/>
                </a:rPr>
                <a:t>90 </a:t>
              </a:r>
              <a:r>
                <a:rPr lang="fr-FR" sz="1600" b="1" dirty="0">
                  <a:solidFill>
                    <a:srgbClr val="15203F"/>
                  </a:solidFill>
                  <a:latin typeface="+mn-lt"/>
                  <a:cs typeface="Roboto"/>
                </a:rPr>
                <a:t>thématiques</a:t>
              </a:r>
              <a:r>
                <a:rPr sz="1600" dirty="0">
                  <a:solidFill>
                    <a:srgbClr val="15203F"/>
                  </a:solidFill>
                  <a:latin typeface="Calibri"/>
                  <a:cs typeface="Roboto"/>
                </a:rPr>
                <a:t> de formations </a:t>
              </a:r>
              <a:r>
                <a:rPr lang="fr-FR" sz="1600" dirty="0">
                  <a:solidFill>
                    <a:srgbClr val="15203F"/>
                  </a:solidFill>
                  <a:latin typeface="Calibri"/>
                  <a:cs typeface="Roboto"/>
                </a:rPr>
                <a:t>distinctes</a:t>
              </a:r>
              <a:endParaRPr lang="fr-FR" sz="1300" dirty="0">
                <a:latin typeface="+mn-lt"/>
                <a:cs typeface="Roboto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CF95AD02-A635-4443-B088-BA7F85F293B7}"/>
              </a:ext>
            </a:extLst>
          </p:cNvPr>
          <p:cNvGrpSpPr/>
          <p:nvPr/>
        </p:nvGrpSpPr>
        <p:grpSpPr>
          <a:xfrm>
            <a:off x="4784064" y="1661519"/>
            <a:ext cx="1793875" cy="1329055"/>
            <a:chOff x="4784064" y="1864731"/>
            <a:chExt cx="1793875" cy="1329055"/>
          </a:xfrm>
        </p:grpSpPr>
        <p:sp>
          <p:nvSpPr>
            <p:cNvPr id="1965163874" name="object 10"/>
            <p:cNvSpPr/>
            <p:nvPr/>
          </p:nvSpPr>
          <p:spPr bwMode="auto">
            <a:xfrm>
              <a:off x="4784064" y="1864731"/>
              <a:ext cx="1793875" cy="1329055"/>
            </a:xfrm>
            <a:custGeom>
              <a:avLst/>
              <a:gdLst/>
              <a:ahLst/>
              <a:cxnLst/>
              <a:rect l="l" t="t" r="r" b="b"/>
              <a:pathLst>
                <a:path w="1793875" h="1329055" extrusionOk="0">
                  <a:moveTo>
                    <a:pt x="1662887" y="0"/>
                  </a:moveTo>
                  <a:lnTo>
                    <a:pt x="130416" y="0"/>
                  </a:lnTo>
                  <a:lnTo>
                    <a:pt x="79654" y="10249"/>
                  </a:lnTo>
                  <a:lnTo>
                    <a:pt x="38200" y="38200"/>
                  </a:lnTo>
                  <a:lnTo>
                    <a:pt x="10249" y="79654"/>
                  </a:lnTo>
                  <a:lnTo>
                    <a:pt x="0" y="130416"/>
                  </a:lnTo>
                  <a:lnTo>
                    <a:pt x="0" y="1010767"/>
                  </a:lnTo>
                  <a:lnTo>
                    <a:pt x="10249" y="1061531"/>
                  </a:lnTo>
                  <a:lnTo>
                    <a:pt x="38200" y="1102990"/>
                  </a:lnTo>
                  <a:lnTo>
                    <a:pt x="79654" y="1130945"/>
                  </a:lnTo>
                  <a:lnTo>
                    <a:pt x="130416" y="1141196"/>
                  </a:lnTo>
                  <a:lnTo>
                    <a:pt x="761352" y="1141196"/>
                  </a:lnTo>
                  <a:lnTo>
                    <a:pt x="896658" y="1328661"/>
                  </a:lnTo>
                  <a:lnTo>
                    <a:pt x="1031963" y="1141196"/>
                  </a:lnTo>
                  <a:lnTo>
                    <a:pt x="1662887" y="1141196"/>
                  </a:lnTo>
                  <a:lnTo>
                    <a:pt x="1713654" y="1130945"/>
                  </a:lnTo>
                  <a:lnTo>
                    <a:pt x="1755108" y="1102990"/>
                  </a:lnTo>
                  <a:lnTo>
                    <a:pt x="1783055" y="1061531"/>
                  </a:lnTo>
                  <a:lnTo>
                    <a:pt x="1793303" y="1010767"/>
                  </a:lnTo>
                  <a:lnTo>
                    <a:pt x="1793303" y="130416"/>
                  </a:lnTo>
                  <a:lnTo>
                    <a:pt x="1783055" y="79654"/>
                  </a:lnTo>
                  <a:lnTo>
                    <a:pt x="1755108" y="38200"/>
                  </a:lnTo>
                  <a:lnTo>
                    <a:pt x="1713654" y="10249"/>
                  </a:lnTo>
                  <a:lnTo>
                    <a:pt x="1662887" y="0"/>
                  </a:lnTo>
                  <a:close/>
                </a:path>
              </a:pathLst>
            </a:custGeom>
            <a:solidFill>
              <a:srgbClr val="E9ECF2"/>
            </a:solidFill>
            <a:ln w="19050">
              <a:solidFill>
                <a:srgbClr val="509673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dirty="0"/>
            </a:p>
          </p:txBody>
        </p:sp>
        <p:sp>
          <p:nvSpPr>
            <p:cNvPr id="1960701973" name="object 16"/>
            <p:cNvSpPr txBox="1"/>
            <p:nvPr/>
          </p:nvSpPr>
          <p:spPr bwMode="auto">
            <a:xfrm>
              <a:off x="4784064" y="2098706"/>
              <a:ext cx="1793875" cy="781752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 marR="5080" algn="ctr">
                <a:lnSpc>
                  <a:spcPct val="104700"/>
                </a:lnSpc>
                <a:spcBef>
                  <a:spcPts val="130"/>
                </a:spcBef>
                <a:defRPr/>
              </a:pPr>
              <a:r>
                <a:rPr sz="1600" b="0" dirty="0">
                  <a:solidFill>
                    <a:srgbClr val="15203F"/>
                  </a:solidFill>
                  <a:latin typeface="+mn-lt"/>
                  <a:cs typeface="Roboto"/>
                </a:rPr>
                <a:t>A destination des </a:t>
              </a:r>
              <a:r>
                <a:rPr sz="1600" b="1" dirty="0">
                  <a:solidFill>
                    <a:srgbClr val="15203F"/>
                  </a:solidFill>
                  <a:latin typeface="Calibri"/>
                  <a:cs typeface="Roboto"/>
                </a:rPr>
                <a:t>3000 </a:t>
              </a:r>
              <a:r>
                <a:rPr lang="fr-FR" sz="1600" b="1" dirty="0">
                  <a:solidFill>
                    <a:srgbClr val="15203F"/>
                  </a:solidFill>
                  <a:latin typeface="Calibri"/>
                  <a:cs typeface="Roboto"/>
                </a:rPr>
                <a:t>doctorants d’amU</a:t>
              </a:r>
              <a:endParaRPr lang="fr-FR" sz="1600" dirty="0">
                <a:latin typeface="+mn-lt"/>
                <a:cs typeface="Roboto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6C75F5F-E17B-41A8-9BA1-5FE3E7197B03}"/>
              </a:ext>
            </a:extLst>
          </p:cNvPr>
          <p:cNvGrpSpPr/>
          <p:nvPr/>
        </p:nvGrpSpPr>
        <p:grpSpPr>
          <a:xfrm>
            <a:off x="2683058" y="3023223"/>
            <a:ext cx="1981200" cy="1304290"/>
            <a:chOff x="2683058" y="3511777"/>
            <a:chExt cx="1981200" cy="1304290"/>
          </a:xfrm>
        </p:grpSpPr>
        <p:sp>
          <p:nvSpPr>
            <p:cNvPr id="453671964" name="object 7"/>
            <p:cNvSpPr/>
            <p:nvPr/>
          </p:nvSpPr>
          <p:spPr bwMode="auto">
            <a:xfrm>
              <a:off x="2683058" y="3511777"/>
              <a:ext cx="1981200" cy="1304290"/>
            </a:xfrm>
            <a:custGeom>
              <a:avLst/>
              <a:gdLst/>
              <a:ahLst/>
              <a:cxnLst/>
              <a:rect l="l" t="t" r="r" b="b"/>
              <a:pathLst>
                <a:path w="1981200" h="1304289" extrusionOk="0">
                  <a:moveTo>
                    <a:pt x="1662887" y="0"/>
                  </a:moveTo>
                  <a:lnTo>
                    <a:pt x="130416" y="0"/>
                  </a:lnTo>
                  <a:lnTo>
                    <a:pt x="79649" y="10249"/>
                  </a:lnTo>
                  <a:lnTo>
                    <a:pt x="38195" y="38200"/>
                  </a:lnTo>
                  <a:lnTo>
                    <a:pt x="10247" y="79654"/>
                  </a:lnTo>
                  <a:lnTo>
                    <a:pt x="0" y="130416"/>
                  </a:lnTo>
                  <a:lnTo>
                    <a:pt x="0" y="1173810"/>
                  </a:lnTo>
                  <a:lnTo>
                    <a:pt x="10247" y="1224571"/>
                  </a:lnTo>
                  <a:lnTo>
                    <a:pt x="38195" y="1266026"/>
                  </a:lnTo>
                  <a:lnTo>
                    <a:pt x="79649" y="1293977"/>
                  </a:lnTo>
                  <a:lnTo>
                    <a:pt x="130416" y="1304226"/>
                  </a:lnTo>
                  <a:lnTo>
                    <a:pt x="1662887" y="1304226"/>
                  </a:lnTo>
                  <a:lnTo>
                    <a:pt x="1713648" y="1293977"/>
                  </a:lnTo>
                  <a:lnTo>
                    <a:pt x="1755103" y="1266026"/>
                  </a:lnTo>
                  <a:lnTo>
                    <a:pt x="1783054" y="1224571"/>
                  </a:lnTo>
                  <a:lnTo>
                    <a:pt x="1793303" y="1173810"/>
                  </a:lnTo>
                  <a:lnTo>
                    <a:pt x="1793303" y="789686"/>
                  </a:lnTo>
                  <a:lnTo>
                    <a:pt x="1980755" y="646569"/>
                  </a:lnTo>
                  <a:lnTo>
                    <a:pt x="1793303" y="519087"/>
                  </a:lnTo>
                  <a:lnTo>
                    <a:pt x="1793303" y="130416"/>
                  </a:lnTo>
                  <a:lnTo>
                    <a:pt x="1783054" y="79654"/>
                  </a:lnTo>
                  <a:lnTo>
                    <a:pt x="1755103" y="38200"/>
                  </a:lnTo>
                  <a:lnTo>
                    <a:pt x="1713648" y="10249"/>
                  </a:lnTo>
                  <a:lnTo>
                    <a:pt x="1662887" y="0"/>
                  </a:lnTo>
                  <a:close/>
                </a:path>
              </a:pathLst>
            </a:custGeom>
            <a:solidFill>
              <a:srgbClr val="E9ECF2"/>
            </a:solidFill>
            <a:ln w="19050">
              <a:solidFill>
                <a:srgbClr val="509673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dirty="0"/>
            </a:p>
          </p:txBody>
        </p:sp>
        <p:sp>
          <p:nvSpPr>
            <p:cNvPr id="1026539622" name="object 15"/>
            <p:cNvSpPr txBox="1"/>
            <p:nvPr/>
          </p:nvSpPr>
          <p:spPr bwMode="auto">
            <a:xfrm>
              <a:off x="2804013" y="3788970"/>
              <a:ext cx="1524000" cy="79085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R="5080" indent="12700" algn="ctr">
                <a:lnSpc>
                  <a:spcPct val="107000"/>
                </a:lnSpc>
                <a:spcBef>
                  <a:spcPts val="95"/>
                </a:spcBef>
                <a:tabLst>
                  <a:tab pos="0" algn="l"/>
                </a:tabLst>
                <a:defRPr/>
              </a:pPr>
              <a:r>
                <a:rPr lang="fr-FR" sz="1600" dirty="0">
                  <a:solidFill>
                    <a:srgbClr val="15203F"/>
                  </a:solidFill>
                  <a:latin typeface="+mn-lt"/>
                  <a:cs typeface="Roboto"/>
                </a:rPr>
                <a:t>Plus de </a:t>
              </a:r>
              <a:r>
                <a:rPr lang="fr-FR" sz="1600" b="1" dirty="0">
                  <a:solidFill>
                    <a:srgbClr val="15203F"/>
                  </a:solidFill>
                  <a:latin typeface="+mn-lt"/>
                  <a:cs typeface="Roboto"/>
                </a:rPr>
                <a:t>250 sessions annuelles</a:t>
              </a:r>
              <a:endParaRPr sz="1600" b="1" dirty="0">
                <a:latin typeface="+mn-lt"/>
                <a:cs typeface="Roboto"/>
              </a:endParaRPr>
            </a:p>
          </p:txBody>
        </p:sp>
      </p:grp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9DCD3B88-80A4-41B8-BA52-BC64344F675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193632" y="6250844"/>
            <a:ext cx="2628900" cy="322262"/>
          </a:xfrm>
        </p:spPr>
        <p:txBody>
          <a:bodyPr/>
          <a:lstStyle/>
          <a:p>
            <a:r>
              <a:rPr dirty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1884397" name="object 2"/>
          <p:cNvSpPr txBox="1">
            <a:spLocks noGrp="1"/>
          </p:cNvSpPr>
          <p:nvPr>
            <p:ph type="title"/>
          </p:nvPr>
        </p:nvSpPr>
        <p:spPr bwMode="auto">
          <a:xfrm>
            <a:off x="529987" y="266643"/>
            <a:ext cx="10221905" cy="5432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/>
            </a:pPr>
            <a:r>
              <a:rPr lang="fr-FR" spc="210" noProof="0" dirty="0">
                <a:latin typeface="Arial"/>
                <a:cs typeface="Arial"/>
              </a:rPr>
              <a:t>J’enregistre la bonne adresse mail</a:t>
            </a:r>
            <a:endParaRPr lang="fr-FR" noProof="0" dirty="0">
              <a:latin typeface="Arial"/>
              <a:cs typeface="Arial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9CCE3F3-A221-40F5-AA7B-A90B92F69D78}"/>
              </a:ext>
            </a:extLst>
          </p:cNvPr>
          <p:cNvGrpSpPr/>
          <p:nvPr/>
        </p:nvGrpSpPr>
        <p:grpSpPr>
          <a:xfrm>
            <a:off x="404875" y="5946125"/>
            <a:ext cx="10185910" cy="489600"/>
            <a:chOff x="533398" y="5869925"/>
            <a:chExt cx="10185910" cy="489600"/>
          </a:xfrm>
        </p:grpSpPr>
        <p:grpSp>
          <p:nvGrpSpPr>
            <p:cNvPr id="1940360964" name="object 13"/>
            <p:cNvGrpSpPr/>
            <p:nvPr/>
          </p:nvGrpSpPr>
          <p:grpSpPr bwMode="auto">
            <a:xfrm>
              <a:off x="632108" y="5869925"/>
              <a:ext cx="10087200" cy="489600"/>
              <a:chOff x="0" y="0"/>
              <a:chExt cx="10087200" cy="489600"/>
            </a:xfrm>
          </p:grpSpPr>
          <p:sp>
            <p:nvSpPr>
              <p:cNvPr id="14" name="object 14"/>
              <p:cNvSpPr/>
              <p:nvPr/>
            </p:nvSpPr>
            <p:spPr bwMode="auto">
              <a:xfrm>
                <a:off x="0" y="0"/>
                <a:ext cx="10087200" cy="489600"/>
              </a:xfrm>
              <a:custGeom>
                <a:avLst/>
                <a:gdLst/>
                <a:ahLst/>
                <a:cxnLst/>
                <a:rect l="l" t="t" r="r" b="b"/>
                <a:pathLst>
                  <a:path w="10191750" h="752475" extrusionOk="0">
                    <a:moveTo>
                      <a:pt x="10172535" y="0"/>
                    </a:moveTo>
                    <a:lnTo>
                      <a:pt x="19213" y="0"/>
                    </a:lnTo>
                    <a:lnTo>
                      <a:pt x="16385" y="558"/>
                    </a:lnTo>
                    <a:lnTo>
                      <a:pt x="0" y="19215"/>
                    </a:lnTo>
                    <a:lnTo>
                      <a:pt x="0" y="730324"/>
                    </a:lnTo>
                    <a:lnTo>
                      <a:pt x="0" y="733257"/>
                    </a:lnTo>
                    <a:lnTo>
                      <a:pt x="19213" y="752471"/>
                    </a:lnTo>
                    <a:lnTo>
                      <a:pt x="10172535" y="752471"/>
                    </a:lnTo>
                    <a:lnTo>
                      <a:pt x="10191750" y="733257"/>
                    </a:lnTo>
                    <a:lnTo>
                      <a:pt x="10191750" y="19215"/>
                    </a:lnTo>
                    <a:lnTo>
                      <a:pt x="10175354" y="558"/>
                    </a:lnTo>
                    <a:lnTo>
                      <a:pt x="10172535" y="0"/>
                    </a:lnTo>
                    <a:close/>
                  </a:path>
                </a:pathLst>
              </a:custGeom>
              <a:solidFill>
                <a:srgbClr val="FCF2B4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/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3"/>
              <a:stretch/>
            </p:blipFill>
            <p:spPr bwMode="auto">
              <a:xfrm>
                <a:off x="200596" y="172993"/>
                <a:ext cx="174878" cy="154963"/>
              </a:xfrm>
              <a:prstGeom prst="rect">
                <a:avLst/>
              </a:prstGeom>
            </p:spPr>
          </p:pic>
        </p:grpSp>
        <p:sp>
          <p:nvSpPr>
            <p:cNvPr id="1116872888" name="ZoneTexte 18"/>
            <p:cNvSpPr txBox="1"/>
            <p:nvPr/>
          </p:nvSpPr>
          <p:spPr bwMode="auto">
            <a:xfrm>
              <a:off x="533398" y="5968765"/>
              <a:ext cx="701039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88010" algn="l">
                <a:lnSpc>
                  <a:spcPct val="100000"/>
                </a:lnSpc>
                <a:defRPr/>
              </a:pPr>
              <a:r>
                <a:rPr lang="fr-FR" sz="1600" b="1" spc="-10" dirty="0">
                  <a:latin typeface="+mn-lt"/>
                  <a:cs typeface="Roboto"/>
                </a:rPr>
                <a:t>Toutes</a:t>
              </a:r>
              <a:r>
                <a:rPr lang="fr-FR" sz="1600" b="1" spc="-45" dirty="0">
                  <a:latin typeface="+mn-lt"/>
                  <a:cs typeface="Roboto"/>
                </a:rPr>
                <a:t> </a:t>
              </a:r>
              <a:r>
                <a:rPr lang="fr-FR" sz="1600" b="1" dirty="0">
                  <a:latin typeface="+mn-lt"/>
                  <a:cs typeface="Roboto"/>
                </a:rPr>
                <a:t>les</a:t>
              </a:r>
              <a:r>
                <a:rPr lang="fr-FR" sz="1600" b="1" spc="-45" dirty="0">
                  <a:latin typeface="+mn-lt"/>
                  <a:cs typeface="Roboto"/>
                </a:rPr>
                <a:t> </a:t>
              </a:r>
              <a:r>
                <a:rPr lang="fr-FR" sz="1600" b="1" dirty="0">
                  <a:latin typeface="+mn-lt"/>
                  <a:cs typeface="Roboto"/>
                </a:rPr>
                <a:t>infos</a:t>
              </a:r>
              <a:r>
                <a:rPr lang="fr-FR" sz="1600" b="1" spc="-45" dirty="0">
                  <a:latin typeface="+mn-lt"/>
                  <a:cs typeface="Roboto"/>
                </a:rPr>
                <a:t> </a:t>
              </a:r>
              <a:r>
                <a:rPr lang="fr-FR" sz="1600" b="1" dirty="0">
                  <a:latin typeface="+mn-lt"/>
                  <a:cs typeface="Roboto"/>
                </a:rPr>
                <a:t>ADUM</a:t>
              </a:r>
              <a:r>
                <a:rPr lang="fr-FR" sz="1600" b="1" spc="-45" dirty="0">
                  <a:latin typeface="+mn-lt"/>
                  <a:cs typeface="Roboto"/>
                </a:rPr>
                <a:t> </a:t>
              </a:r>
              <a:r>
                <a:rPr lang="fr-FR" sz="1600" b="1" dirty="0">
                  <a:latin typeface="+mn-lt"/>
                  <a:cs typeface="Roboto"/>
                </a:rPr>
                <a:t>seront</a:t>
              </a:r>
              <a:r>
                <a:rPr lang="fr-FR" sz="1600" b="1" spc="-45" dirty="0">
                  <a:latin typeface="+mn-lt"/>
                  <a:cs typeface="Roboto"/>
                </a:rPr>
                <a:t> </a:t>
              </a:r>
              <a:r>
                <a:rPr lang="fr-FR" sz="1600" b="1" spc="-10" dirty="0">
                  <a:latin typeface="+mn-lt"/>
                  <a:cs typeface="Roboto"/>
                </a:rPr>
                <a:t>transmises</a:t>
              </a:r>
              <a:r>
                <a:rPr lang="fr-FR" sz="1600" b="1" spc="-45" dirty="0">
                  <a:latin typeface="+mn-lt"/>
                  <a:cs typeface="Roboto"/>
                </a:rPr>
                <a:t> </a:t>
              </a:r>
              <a:r>
                <a:rPr lang="fr-FR" sz="1600" b="1" dirty="0">
                  <a:latin typeface="+mn-lt"/>
                  <a:cs typeface="Roboto"/>
                </a:rPr>
                <a:t>sur</a:t>
              </a:r>
              <a:r>
                <a:rPr lang="fr-FR" sz="1600" b="1" spc="-45" dirty="0">
                  <a:latin typeface="+mn-lt"/>
                  <a:cs typeface="Roboto"/>
                </a:rPr>
                <a:t> </a:t>
              </a:r>
              <a:r>
                <a:rPr lang="fr-FR" sz="1600" b="1" spc="-10" dirty="0">
                  <a:latin typeface="+mn-lt"/>
                  <a:cs typeface="Roboto"/>
                </a:rPr>
                <a:t>l'adresse</a:t>
              </a:r>
              <a:r>
                <a:rPr lang="fr-FR" sz="1600" b="1" spc="-45" dirty="0">
                  <a:latin typeface="+mn-lt"/>
                  <a:cs typeface="Roboto"/>
                </a:rPr>
                <a:t> </a:t>
              </a:r>
              <a:r>
                <a:rPr lang="fr-FR" sz="1600" b="1" spc="-10" dirty="0">
                  <a:latin typeface="+mn-lt"/>
                  <a:cs typeface="Roboto"/>
                </a:rPr>
                <a:t>principale ADUM</a:t>
              </a:r>
              <a:endParaRPr lang="fr-FR" sz="1600" b="1" dirty="0">
                <a:latin typeface="+mn-lt"/>
                <a:cs typeface="Roboto"/>
              </a:endParaRPr>
            </a:p>
          </p:txBody>
        </p:sp>
      </p:grpSp>
      <p:sp>
        <p:nvSpPr>
          <p:cNvPr id="1161578609" name="ZoneTexte 1161578608"/>
          <p:cNvSpPr txBox="1"/>
          <p:nvPr/>
        </p:nvSpPr>
        <p:spPr bwMode="auto">
          <a:xfrm>
            <a:off x="5309054" y="2289766"/>
            <a:ext cx="530146" cy="32829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1600" dirty="0"/>
              <a:t>OU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7A8141-2B29-43DB-A113-9A33D8CAFE9A}"/>
              </a:ext>
            </a:extLst>
          </p:cNvPr>
          <p:cNvGrpSpPr/>
          <p:nvPr/>
        </p:nvGrpSpPr>
        <p:grpSpPr>
          <a:xfrm>
            <a:off x="502505" y="1031141"/>
            <a:ext cx="10088280" cy="489242"/>
            <a:chOff x="543151" y="1316478"/>
            <a:chExt cx="10088280" cy="489242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E77E021C-77C4-46FE-B569-4E8F952A5269}"/>
                </a:ext>
              </a:extLst>
            </p:cNvPr>
            <p:cNvGrpSpPr/>
            <p:nvPr/>
          </p:nvGrpSpPr>
          <p:grpSpPr>
            <a:xfrm>
              <a:off x="543151" y="1316478"/>
              <a:ext cx="10088280" cy="489242"/>
              <a:chOff x="543151" y="1316478"/>
              <a:chExt cx="10088280" cy="489242"/>
            </a:xfrm>
          </p:grpSpPr>
          <p:sp>
            <p:nvSpPr>
              <p:cNvPr id="1529988473" name="object 28"/>
              <p:cNvSpPr/>
              <p:nvPr/>
            </p:nvSpPr>
            <p:spPr bwMode="auto">
              <a:xfrm>
                <a:off x="543151" y="1316478"/>
                <a:ext cx="10088280" cy="489242"/>
              </a:xfrm>
              <a:custGeom>
                <a:avLst/>
                <a:gdLst/>
                <a:ahLst/>
                <a:cxnLst/>
                <a:rect l="l" t="t" r="r" b="b"/>
                <a:pathLst>
                  <a:path w="10191750" h="752475" extrusionOk="0">
                    <a:moveTo>
                      <a:pt x="10172535" y="0"/>
                    </a:moveTo>
                    <a:lnTo>
                      <a:pt x="19215" y="0"/>
                    </a:lnTo>
                    <a:lnTo>
                      <a:pt x="16370" y="558"/>
                    </a:lnTo>
                    <a:lnTo>
                      <a:pt x="0" y="19215"/>
                    </a:lnTo>
                    <a:lnTo>
                      <a:pt x="0" y="730326"/>
                    </a:lnTo>
                    <a:lnTo>
                      <a:pt x="0" y="733259"/>
                    </a:lnTo>
                    <a:lnTo>
                      <a:pt x="19215" y="752475"/>
                    </a:lnTo>
                    <a:lnTo>
                      <a:pt x="10172535" y="752475"/>
                    </a:lnTo>
                    <a:lnTo>
                      <a:pt x="10191750" y="733259"/>
                    </a:lnTo>
                    <a:lnTo>
                      <a:pt x="10191750" y="19215"/>
                    </a:lnTo>
                    <a:lnTo>
                      <a:pt x="10175354" y="558"/>
                    </a:lnTo>
                    <a:lnTo>
                      <a:pt x="10172535" y="0"/>
                    </a:lnTo>
                    <a:close/>
                  </a:path>
                </a:pathLst>
              </a:custGeom>
              <a:solidFill>
                <a:srgbClr val="B5D6FC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>
                  <a:latin typeface="Calibri"/>
                </a:endParaRPr>
              </a:p>
            </p:txBody>
          </p:sp>
          <p:sp>
            <p:nvSpPr>
              <p:cNvPr id="765333720" name="object 9"/>
              <p:cNvSpPr txBox="1"/>
              <p:nvPr/>
            </p:nvSpPr>
            <p:spPr bwMode="auto">
              <a:xfrm>
                <a:off x="861969" y="1379087"/>
                <a:ext cx="9369353" cy="307006"/>
              </a:xfrm>
              <a:prstGeom prst="rect">
                <a:avLst/>
              </a:prstGeom>
            </p:spPr>
            <p:txBody>
              <a:bodyPr vert="horz" wrap="square" lIns="0" tIns="12699" rIns="0" bIns="0" rtlCol="0">
                <a:spAutoFit/>
              </a:bodyPr>
              <a:lstStyle/>
              <a:p>
                <a:pPr marL="12699" marR="5079">
                  <a:lnSpc>
                    <a:spcPct val="129500"/>
                  </a:lnSpc>
                  <a:spcBef>
                    <a:spcPts val="99"/>
                  </a:spcBef>
                  <a:defRPr/>
                </a:pPr>
                <a:r>
                  <a:rPr sz="1600" b="1" spc="-19" dirty="0">
                    <a:latin typeface="Calibri"/>
                    <a:cs typeface="Roboto"/>
                  </a:rPr>
                  <a:t>Dans </a:t>
                </a:r>
                <a:r>
                  <a:rPr sz="1600" b="1" spc="-19" dirty="0" err="1">
                    <a:latin typeface="Calibri"/>
                    <a:cs typeface="Roboto"/>
                  </a:rPr>
                  <a:t>l’espace</a:t>
                </a:r>
                <a:r>
                  <a:rPr sz="1600" b="1" spc="-38" dirty="0">
                    <a:latin typeface="Calibri"/>
                    <a:cs typeface="Roboto"/>
                  </a:rPr>
                  <a:t> </a:t>
                </a:r>
                <a:r>
                  <a:rPr sz="1600" b="1" dirty="0">
                    <a:latin typeface="Calibri"/>
                    <a:cs typeface="Roboto"/>
                  </a:rPr>
                  <a:t>personnel</a:t>
                </a:r>
                <a:r>
                  <a:rPr sz="1600" b="1" spc="-34" dirty="0">
                    <a:latin typeface="Calibri"/>
                    <a:cs typeface="Roboto"/>
                  </a:rPr>
                  <a:t> </a:t>
                </a:r>
                <a:r>
                  <a:rPr sz="1600" b="1" dirty="0">
                    <a:latin typeface="Calibri"/>
                    <a:cs typeface="Roboto"/>
                  </a:rPr>
                  <a:t>ADUM</a:t>
                </a:r>
                <a:r>
                  <a:rPr lang="fr-FR" sz="1600" b="1" dirty="0">
                    <a:latin typeface="Calibri"/>
                    <a:cs typeface="Roboto"/>
                  </a:rPr>
                  <a:t>,</a:t>
                </a:r>
                <a:r>
                  <a:rPr sz="1600" b="1" spc="-34" dirty="0">
                    <a:latin typeface="Calibri"/>
                    <a:cs typeface="Roboto"/>
                  </a:rPr>
                  <a:t> </a:t>
                </a:r>
                <a:r>
                  <a:rPr sz="1600" b="1" dirty="0" err="1">
                    <a:latin typeface="Calibri"/>
                    <a:cs typeface="Roboto"/>
                  </a:rPr>
                  <a:t>en</a:t>
                </a:r>
                <a:r>
                  <a:rPr sz="1600" b="1" dirty="0">
                    <a:latin typeface="Calibri"/>
                    <a:cs typeface="Roboto"/>
                  </a:rPr>
                  <a:t> tant </a:t>
                </a:r>
                <a:r>
                  <a:rPr sz="1600" b="1" dirty="0" err="1">
                    <a:latin typeface="Calibri"/>
                    <a:cs typeface="Roboto"/>
                  </a:rPr>
                  <a:t>qu’adresse</a:t>
                </a:r>
                <a:r>
                  <a:rPr sz="1600" b="1" dirty="0">
                    <a:latin typeface="Calibri"/>
                    <a:cs typeface="Roboto"/>
                  </a:rPr>
                  <a:t> </a:t>
                </a:r>
                <a:r>
                  <a:rPr sz="1600" b="1" dirty="0" err="1">
                    <a:latin typeface="Calibri"/>
                    <a:cs typeface="Roboto"/>
                  </a:rPr>
                  <a:t>principale</a:t>
                </a:r>
                <a:endParaRPr sz="1600" dirty="0">
                  <a:latin typeface="Calibri"/>
                  <a:cs typeface="Roboto"/>
                </a:endParaRPr>
              </a:p>
            </p:txBody>
          </p:sp>
        </p:grpSp>
        <p:pic>
          <p:nvPicPr>
            <p:cNvPr id="2123788872" name="object 29"/>
            <p:cNvPicPr/>
            <p:nvPr/>
          </p:nvPicPr>
          <p:blipFill>
            <a:blip r:embed="rId4"/>
            <a:stretch/>
          </p:blipFill>
          <p:spPr bwMode="auto">
            <a:xfrm>
              <a:off x="654092" y="1482880"/>
              <a:ext cx="177104" cy="177104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88A6D2B-633B-4E41-8688-601E781AEDB9}"/>
              </a:ext>
            </a:extLst>
          </p:cNvPr>
          <p:cNvGrpSpPr/>
          <p:nvPr/>
        </p:nvGrpSpPr>
        <p:grpSpPr>
          <a:xfrm>
            <a:off x="640295" y="2010550"/>
            <a:ext cx="4290918" cy="1915533"/>
            <a:chOff x="640295" y="2010550"/>
            <a:chExt cx="4290918" cy="1915533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0F44C120-A27F-44A3-A8BC-A33EB20877D1}"/>
                </a:ext>
              </a:extLst>
            </p:cNvPr>
            <p:cNvGrpSpPr/>
            <p:nvPr/>
          </p:nvGrpSpPr>
          <p:grpSpPr>
            <a:xfrm>
              <a:off x="640296" y="2010550"/>
              <a:ext cx="4290917" cy="1915533"/>
              <a:chOff x="640296" y="2010550"/>
              <a:chExt cx="4290917" cy="1915533"/>
            </a:xfrm>
          </p:grpSpPr>
          <p:sp>
            <p:nvSpPr>
              <p:cNvPr id="4" name="object 4"/>
              <p:cNvSpPr/>
              <p:nvPr/>
            </p:nvSpPr>
            <p:spPr bwMode="auto">
              <a:xfrm>
                <a:off x="640296" y="2346608"/>
                <a:ext cx="4290917" cy="1579475"/>
              </a:xfrm>
              <a:custGeom>
                <a:avLst/>
                <a:gdLst/>
                <a:ahLst/>
                <a:cxnLst/>
                <a:rect l="l" t="t" r="r" b="b"/>
                <a:pathLst>
                  <a:path w="4991100" h="1714500" extrusionOk="0">
                    <a:moveTo>
                      <a:pt x="4980152" y="0"/>
                    </a:moveTo>
                    <a:lnTo>
                      <a:pt x="10960" y="0"/>
                    </a:lnTo>
                    <a:lnTo>
                      <a:pt x="9334" y="317"/>
                    </a:lnTo>
                    <a:lnTo>
                      <a:pt x="0" y="10947"/>
                    </a:lnTo>
                    <a:lnTo>
                      <a:pt x="0" y="1701876"/>
                    </a:lnTo>
                    <a:lnTo>
                      <a:pt x="0" y="1703552"/>
                    </a:lnTo>
                    <a:lnTo>
                      <a:pt x="317" y="1705165"/>
                    </a:lnTo>
                    <a:lnTo>
                      <a:pt x="965" y="1706689"/>
                    </a:lnTo>
                    <a:lnTo>
                      <a:pt x="1600" y="1708251"/>
                    </a:lnTo>
                    <a:lnTo>
                      <a:pt x="10960" y="1714500"/>
                    </a:lnTo>
                    <a:lnTo>
                      <a:pt x="4980152" y="1714500"/>
                    </a:lnTo>
                    <a:lnTo>
                      <a:pt x="4990134" y="1706689"/>
                    </a:lnTo>
                    <a:lnTo>
                      <a:pt x="4990782" y="1705165"/>
                    </a:lnTo>
                    <a:lnTo>
                      <a:pt x="4991100" y="1703552"/>
                    </a:lnTo>
                    <a:lnTo>
                      <a:pt x="4991100" y="10947"/>
                    </a:lnTo>
                    <a:lnTo>
                      <a:pt x="4981752" y="317"/>
                    </a:lnTo>
                    <a:lnTo>
                      <a:pt x="4980152" y="0"/>
                    </a:lnTo>
                    <a:close/>
                  </a:path>
                </a:pathLst>
              </a:custGeom>
              <a:solidFill>
                <a:srgbClr val="FBFCFE"/>
              </a:solidFill>
            </p:spPr>
            <p:txBody>
              <a:bodyPr wrap="square" lIns="0" tIns="0" rIns="0" bIns="0" rtlCol="0"/>
              <a:lstStyle/>
              <a:p>
                <a:pPr>
                  <a:defRPr/>
                </a:pPr>
                <a:endParaRPr dirty="0"/>
              </a:p>
            </p:txBody>
          </p:sp>
          <p:sp>
            <p:nvSpPr>
              <p:cNvPr id="1049964590" name="object 6"/>
              <p:cNvSpPr txBox="1"/>
              <p:nvPr/>
            </p:nvSpPr>
            <p:spPr bwMode="auto">
              <a:xfrm>
                <a:off x="920142" y="2010550"/>
                <a:ext cx="3804257" cy="257763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/>
              <a:p>
                <a:pPr marL="172085">
                  <a:lnSpc>
                    <a:spcPct val="100000"/>
                  </a:lnSpc>
                  <a:spcBef>
                    <a:spcPts val="90"/>
                  </a:spcBef>
                  <a:defRPr/>
                </a:pPr>
                <a:endParaRPr sz="1600" dirty="0">
                  <a:latin typeface="+mn-lt"/>
                  <a:cs typeface="Roboto"/>
                </a:endParaRPr>
              </a:p>
            </p:txBody>
          </p:sp>
        </p:grp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627CBF84-0596-4A2B-95F4-1F88F90BE752}"/>
                </a:ext>
              </a:extLst>
            </p:cNvPr>
            <p:cNvSpPr txBox="1"/>
            <p:nvPr/>
          </p:nvSpPr>
          <p:spPr bwMode="auto">
            <a:xfrm>
              <a:off x="640295" y="3378374"/>
              <a:ext cx="4290917" cy="257763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72085" algn="ctr">
                <a:lnSpc>
                  <a:spcPct val="100000"/>
                </a:lnSpc>
                <a:spcBef>
                  <a:spcPts val="90"/>
                </a:spcBef>
                <a:defRPr/>
              </a:pPr>
              <a:r>
                <a:rPr lang="fr-FR" sz="1600" dirty="0">
                  <a:solidFill>
                    <a:srgbClr val="15203F"/>
                  </a:solidFill>
                  <a:latin typeface="Calibri"/>
                  <a:cs typeface="Roboto"/>
                </a:rPr>
                <a:t> </a:t>
              </a:r>
            </a:p>
          </p:txBody>
        </p:sp>
      </p:grpSp>
      <p:sp>
        <p:nvSpPr>
          <p:cNvPr id="29" name="Espace réservé du numéro de diapositive 28">
            <a:extLst>
              <a:ext uri="{FF2B5EF4-FFF2-40B4-BE49-F238E27FC236}">
                <a16:creationId xmlns:a16="http://schemas.microsoft.com/office/drawing/2014/main" id="{609C0F81-2B1A-421D-AD6E-7A35820CCD5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297515" y="6347676"/>
            <a:ext cx="2628900" cy="276999"/>
          </a:xfrm>
        </p:spPr>
        <p:txBody>
          <a:bodyPr/>
          <a:lstStyle/>
          <a:p>
            <a:r>
              <a:rPr lang="fr-FR" dirty="0"/>
              <a:t>6</a:t>
            </a:r>
            <a:endParaRPr dirty="0"/>
          </a:p>
        </p:txBody>
      </p:sp>
      <p:sp>
        <p:nvSpPr>
          <p:cNvPr id="11" name="Rounded Rectangle 919020025">
            <a:extLst>
              <a:ext uri="{FF2B5EF4-FFF2-40B4-BE49-F238E27FC236}">
                <a16:creationId xmlns:a16="http://schemas.microsoft.com/office/drawing/2014/main" id="{37E0A657-E75D-7AAD-DD15-C9FC5A2D2451}"/>
              </a:ext>
            </a:extLst>
          </p:cNvPr>
          <p:cNvSpPr/>
          <p:nvPr/>
        </p:nvSpPr>
        <p:spPr bwMode="auto">
          <a:xfrm>
            <a:off x="675365" y="1581493"/>
            <a:ext cx="3640958" cy="21872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2085">
              <a:lnSpc>
                <a:spcPct val="100000"/>
              </a:lnSpc>
              <a:spcBef>
                <a:spcPts val="90"/>
              </a:spcBef>
              <a:defRPr/>
            </a:pPr>
            <a:endParaRPr lang="fr-FR" sz="2000" spc="75" dirty="0">
              <a:solidFill>
                <a:srgbClr val="15203F"/>
              </a:solidFill>
              <a:latin typeface="+mn-lt"/>
              <a:cs typeface="Cambria"/>
            </a:endParaRPr>
          </a:p>
          <a:p>
            <a:pPr marL="172085">
              <a:lnSpc>
                <a:spcPct val="100000"/>
              </a:lnSpc>
              <a:spcBef>
                <a:spcPts val="90"/>
              </a:spcBef>
              <a:defRPr/>
            </a:pPr>
            <a:r>
              <a:rPr lang="fr-FR" sz="2000" spc="75" dirty="0">
                <a:solidFill>
                  <a:srgbClr val="15203F"/>
                </a:solidFill>
                <a:latin typeface="+mn-lt"/>
                <a:cs typeface="Cambria"/>
              </a:rPr>
              <a:t>Adresse</a:t>
            </a:r>
            <a:r>
              <a:rPr lang="fr-FR" sz="2000" spc="60" dirty="0">
                <a:solidFill>
                  <a:srgbClr val="15203F"/>
                </a:solidFill>
                <a:latin typeface="+mn-lt"/>
                <a:cs typeface="Cambria"/>
              </a:rPr>
              <a:t> </a:t>
            </a:r>
            <a:r>
              <a:rPr lang="fr-FR" sz="2000" spc="55" dirty="0">
                <a:solidFill>
                  <a:srgbClr val="15203F"/>
                </a:solidFill>
                <a:latin typeface="+mn-lt"/>
                <a:cs typeface="Cambria"/>
              </a:rPr>
              <a:t>étudiante</a:t>
            </a:r>
            <a:endParaRPr lang="fr-FR" sz="2000" dirty="0">
              <a:latin typeface="+mn-lt"/>
              <a:cs typeface="Cambria"/>
            </a:endParaRPr>
          </a:p>
          <a:p>
            <a:pPr marL="172085"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sz="1800" spc="-55" dirty="0">
                <a:solidFill>
                  <a:srgbClr val="3157B7"/>
                </a:solidFill>
                <a:latin typeface="+mn-lt"/>
                <a:cs typeface="Roboto"/>
              </a:rPr>
              <a:t>@etu.univ-</a:t>
            </a:r>
            <a:r>
              <a:rPr lang="fr-FR" sz="1800" spc="-10" dirty="0">
                <a:solidFill>
                  <a:srgbClr val="3157B7"/>
                </a:solidFill>
                <a:latin typeface="+mn-lt"/>
                <a:cs typeface="Roboto"/>
              </a:rPr>
              <a:t>amu.fr</a:t>
            </a:r>
            <a:endParaRPr lang="fr-FR" sz="800" spc="-10" dirty="0">
              <a:solidFill>
                <a:srgbClr val="15203F"/>
              </a:solidFill>
              <a:cs typeface="Roboto"/>
            </a:endParaRPr>
          </a:p>
          <a:p>
            <a:pPr marL="172085">
              <a:lnSpc>
                <a:spcPct val="100000"/>
              </a:lnSpc>
              <a:spcBef>
                <a:spcPts val="600"/>
              </a:spcBef>
              <a:defRPr/>
            </a:pPr>
            <a:endParaRPr lang="fr-FR" sz="800" spc="-10" dirty="0">
              <a:solidFill>
                <a:srgbClr val="15203F"/>
              </a:solidFill>
              <a:latin typeface="+mn-lt"/>
              <a:cs typeface="Roboto"/>
            </a:endParaRPr>
          </a:p>
          <a:p>
            <a:pPr marL="172085"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sz="1800" spc="-10" dirty="0">
                <a:solidFill>
                  <a:srgbClr val="15203F"/>
                </a:solidFill>
                <a:latin typeface="+mn-lt"/>
                <a:cs typeface="Roboto"/>
              </a:rPr>
              <a:t>Cf. certificat</a:t>
            </a:r>
            <a:r>
              <a:rPr lang="fr-FR" sz="1800" spc="-30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dirty="0">
                <a:solidFill>
                  <a:srgbClr val="15203F"/>
                </a:solidFill>
                <a:latin typeface="+mn-lt"/>
                <a:cs typeface="Roboto"/>
              </a:rPr>
              <a:t>de</a:t>
            </a:r>
            <a:r>
              <a:rPr lang="fr-FR" sz="1800" spc="-30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spc="-10" dirty="0">
                <a:solidFill>
                  <a:srgbClr val="15203F"/>
                </a:solidFill>
                <a:latin typeface="+mn-lt"/>
                <a:cs typeface="Roboto"/>
              </a:rPr>
              <a:t>scolarité</a:t>
            </a:r>
          </a:p>
          <a:p>
            <a:pPr marL="172085" algn="ctr">
              <a:spcBef>
                <a:spcPts val="600"/>
              </a:spcBef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</a:rPr>
              <a:t>Tuto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Activer</a:t>
            </a:r>
            <a:r>
              <a:rPr kumimoji="0" lang="fr-FR" sz="1800" b="1" i="0" u="none" strike="noStrike" kern="0" cap="none" spc="-35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sa</a:t>
            </a:r>
            <a:r>
              <a:rPr kumimoji="0" lang="fr-FR" sz="1800" b="1" i="0" u="none" strike="noStrike" kern="0" cap="none" spc="-3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boite</a:t>
            </a:r>
            <a:r>
              <a:rPr kumimoji="0" lang="fr-FR" sz="1800" b="1" i="0" u="none" strike="noStrike" kern="0" cap="none" spc="-3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mail</a:t>
            </a:r>
            <a:r>
              <a:rPr kumimoji="0" lang="fr-FR" sz="1800" b="1" i="0" u="none" strike="noStrike" kern="0" cap="none" spc="-35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 étudiante </a:t>
            </a:r>
            <a:r>
              <a:rPr kumimoji="0" lang="fr-FR" sz="1800" b="1" i="0" u="none" strike="noStrike" kern="0" cap="none" spc="-25" normalizeH="0" baseline="0" noProof="0" dirty="0" err="1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5"/>
              </a:rPr>
              <a:t>amU</a:t>
            </a:r>
            <a:endParaRPr lang="fr-FR" sz="1800" dirty="0">
              <a:latin typeface="+mn-lt"/>
              <a:cs typeface="Roboto"/>
            </a:endParaRPr>
          </a:p>
          <a:p>
            <a:pPr algn="ctr"/>
            <a:endParaRPr dirty="0"/>
          </a:p>
        </p:txBody>
      </p:sp>
      <p:sp>
        <p:nvSpPr>
          <p:cNvPr id="12" name="Rounded Rectangle 919020025">
            <a:extLst>
              <a:ext uri="{FF2B5EF4-FFF2-40B4-BE49-F238E27FC236}">
                <a16:creationId xmlns:a16="http://schemas.microsoft.com/office/drawing/2014/main" id="{897C15D8-4C4F-BD3C-425A-93E46A9F9108}"/>
              </a:ext>
            </a:extLst>
          </p:cNvPr>
          <p:cNvSpPr/>
          <p:nvPr/>
        </p:nvSpPr>
        <p:spPr bwMode="auto">
          <a:xfrm>
            <a:off x="6831931" y="1577274"/>
            <a:ext cx="3531269" cy="21872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2085">
              <a:lnSpc>
                <a:spcPct val="100000"/>
              </a:lnSpc>
              <a:spcBef>
                <a:spcPts val="90"/>
              </a:spcBef>
              <a:defRPr/>
            </a:pPr>
            <a:r>
              <a:rPr lang="fr-FR" sz="2000" spc="75" dirty="0">
                <a:solidFill>
                  <a:srgbClr val="15203F"/>
                </a:solidFill>
                <a:latin typeface="+mn-lt"/>
                <a:cs typeface="Cambria"/>
              </a:rPr>
              <a:t>Adresse</a:t>
            </a:r>
            <a:r>
              <a:rPr lang="fr-FR" sz="2000" spc="60" dirty="0">
                <a:solidFill>
                  <a:srgbClr val="15203F"/>
                </a:solidFill>
                <a:latin typeface="+mn-lt"/>
                <a:cs typeface="Cambria"/>
              </a:rPr>
              <a:t> </a:t>
            </a:r>
            <a:r>
              <a:rPr lang="fr-FR" sz="2000" spc="55" dirty="0">
                <a:solidFill>
                  <a:srgbClr val="15203F"/>
                </a:solidFill>
                <a:latin typeface="+mn-lt"/>
                <a:cs typeface="Cambria"/>
              </a:rPr>
              <a:t>professionnelle</a:t>
            </a:r>
            <a:endParaRPr lang="fr-FR" sz="2000" dirty="0">
              <a:latin typeface="+mn-lt"/>
              <a:cs typeface="Cambria"/>
            </a:endParaRPr>
          </a:p>
          <a:p>
            <a:pPr marL="172085"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sz="1800" spc="-55" dirty="0">
                <a:solidFill>
                  <a:srgbClr val="3157B7"/>
                </a:solidFill>
                <a:latin typeface="+mn-lt"/>
                <a:cs typeface="Roboto"/>
              </a:rPr>
              <a:t>@univ-</a:t>
            </a:r>
            <a:r>
              <a:rPr lang="fr-FR" sz="1800" spc="-10" dirty="0">
                <a:solidFill>
                  <a:srgbClr val="3157B7"/>
                </a:solidFill>
                <a:latin typeface="+mn-lt"/>
                <a:cs typeface="Roboto"/>
              </a:rPr>
              <a:t>amu.fr</a:t>
            </a:r>
            <a:endParaRPr lang="fr-FR" sz="800" spc="-10" dirty="0">
              <a:solidFill>
                <a:srgbClr val="3157B7"/>
              </a:solidFill>
              <a:latin typeface="+mn-lt"/>
              <a:cs typeface="Roboto"/>
            </a:endParaRPr>
          </a:p>
          <a:p>
            <a:pPr marL="172085">
              <a:lnSpc>
                <a:spcPct val="100000"/>
              </a:lnSpc>
              <a:spcBef>
                <a:spcPts val="600"/>
              </a:spcBef>
              <a:defRPr/>
            </a:pPr>
            <a:endParaRPr lang="fr-FR" sz="800" spc="-10" dirty="0">
              <a:solidFill>
                <a:srgbClr val="15203F"/>
              </a:solidFill>
              <a:latin typeface="+mn-lt"/>
              <a:cs typeface="Roboto"/>
            </a:endParaRPr>
          </a:p>
          <a:p>
            <a:pPr marL="172085">
              <a:lnSpc>
                <a:spcPct val="100000"/>
              </a:lnSpc>
              <a:spcBef>
                <a:spcPts val="600"/>
              </a:spcBef>
              <a:defRPr/>
            </a:pPr>
            <a:r>
              <a:rPr lang="fr-FR" sz="1800" spc="-10" dirty="0">
                <a:solidFill>
                  <a:srgbClr val="15203F"/>
                </a:solidFill>
                <a:latin typeface="+mn-lt"/>
                <a:cs typeface="Roboto"/>
              </a:rPr>
              <a:t>Cf. contrat DRH</a:t>
            </a:r>
          </a:p>
          <a:p>
            <a:pPr marL="172085" algn="ctr">
              <a:spcBef>
                <a:spcPts val="600"/>
              </a:spcBef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</a:rPr>
              <a:t>Tuto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Activer</a:t>
            </a:r>
            <a:r>
              <a:rPr kumimoji="0" lang="fr-FR" sz="1800" b="1" i="0" u="none" strike="noStrike" kern="0" cap="none" spc="-35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sa</a:t>
            </a:r>
            <a:r>
              <a:rPr kumimoji="0" lang="fr-FR" sz="1800" b="1" i="0" u="none" strike="noStrike" kern="0" cap="none" spc="-3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boite</a:t>
            </a:r>
            <a:r>
              <a:rPr kumimoji="0" lang="fr-FR" sz="1800" b="1" i="0" u="none" strike="noStrike" kern="0" cap="none" spc="-3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mail</a:t>
            </a:r>
            <a:r>
              <a:rPr kumimoji="0" lang="fr-FR" sz="1800" b="1" i="0" u="none" strike="noStrike" kern="0" cap="none" spc="-35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 en tant que personnel </a:t>
            </a:r>
            <a:r>
              <a:rPr kumimoji="0" lang="fr-FR" sz="1800" b="1" i="0" u="none" strike="noStrike" kern="0" cap="none" spc="-25" normalizeH="0" baseline="0" noProof="0" dirty="0" err="1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amU</a:t>
            </a:r>
            <a:r>
              <a:rPr kumimoji="0" lang="fr-FR" sz="1800" b="1" i="0" u="none" strike="noStrike" kern="0" cap="none" spc="-25" normalizeH="0" baseline="0" noProof="0" dirty="0">
                <a:ln>
                  <a:noFill/>
                </a:ln>
                <a:solidFill>
                  <a:srgbClr val="15203F"/>
                </a:solidFill>
                <a:effectLst/>
                <a:uLnTx/>
                <a:uFillTx/>
                <a:latin typeface="Calibri"/>
                <a:cs typeface="Roboto"/>
                <a:hlinkClick r:id="rId6"/>
              </a:rPr>
              <a:t> </a:t>
            </a:r>
            <a:endParaRPr lang="fr-FR" sz="1800" dirty="0">
              <a:latin typeface="+mn-lt"/>
              <a:cs typeface="Roboto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0CAF10-AA0C-C185-8A81-E46F7B9A202A}"/>
              </a:ext>
            </a:extLst>
          </p:cNvPr>
          <p:cNvSpPr txBox="1"/>
          <p:nvPr/>
        </p:nvSpPr>
        <p:spPr>
          <a:xfrm>
            <a:off x="1564239" y="4105984"/>
            <a:ext cx="8153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rgbClr val="15203F"/>
                </a:solidFill>
                <a:cs typeface="Roboto"/>
              </a:rPr>
              <a:t>💡</a:t>
            </a:r>
            <a:endParaRPr lang="fr-FR" sz="1800" b="1" spc="-10" dirty="0">
              <a:solidFill>
                <a:srgbClr val="15203F"/>
              </a:solidFill>
              <a:latin typeface="+mn-lt"/>
              <a:cs typeface="Roboto"/>
            </a:endParaRPr>
          </a:p>
          <a:p>
            <a:pPr algn="ctr"/>
            <a:r>
              <a:rPr lang="fr-FR" sz="1800" b="1" spc="-10" dirty="0">
                <a:solidFill>
                  <a:srgbClr val="15203F"/>
                </a:solidFill>
                <a:latin typeface="+mn-lt"/>
                <a:cs typeface="Roboto"/>
              </a:rPr>
              <a:t>IMPORTANT</a:t>
            </a:r>
            <a:endParaRPr lang="fr-FR" b="1" spc="-25" dirty="0">
              <a:solidFill>
                <a:srgbClr val="15203F"/>
              </a:solidFill>
              <a:latin typeface="+mn-lt"/>
              <a:cs typeface="Roboto"/>
            </a:endParaRPr>
          </a:p>
          <a:p>
            <a:pPr algn="ctr"/>
            <a:r>
              <a:rPr lang="fr-FR" sz="1800" b="1" spc="-20" dirty="0">
                <a:solidFill>
                  <a:srgbClr val="15203F"/>
                </a:solidFill>
                <a:latin typeface="+mn-lt"/>
                <a:cs typeface="Roboto"/>
              </a:rPr>
              <a:t>Je renseigne</a:t>
            </a:r>
            <a:r>
              <a:rPr lang="fr-FR" sz="1800" b="1" spc="-25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dirty="0">
                <a:solidFill>
                  <a:srgbClr val="15203F"/>
                </a:solidFill>
                <a:latin typeface="+mn-lt"/>
                <a:cs typeface="Roboto"/>
              </a:rPr>
              <a:t>une</a:t>
            </a:r>
            <a:r>
              <a:rPr lang="fr-FR" sz="1800" b="1" spc="-30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spc="-20" dirty="0">
                <a:solidFill>
                  <a:srgbClr val="15203F"/>
                </a:solidFill>
                <a:latin typeface="+mn-lt"/>
                <a:cs typeface="Roboto"/>
              </a:rPr>
              <a:t>adresse</a:t>
            </a:r>
            <a:r>
              <a:rPr lang="fr-FR" sz="1800" b="1" spc="-25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spc="-20" dirty="0">
                <a:solidFill>
                  <a:srgbClr val="15203F"/>
                </a:solidFill>
                <a:latin typeface="+mn-lt"/>
                <a:cs typeface="Roboto"/>
              </a:rPr>
              <a:t>personnelle</a:t>
            </a:r>
            <a:r>
              <a:rPr lang="fr-FR" sz="1800" b="1" spc="-25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dirty="0">
                <a:solidFill>
                  <a:srgbClr val="15203F"/>
                </a:solidFill>
                <a:latin typeface="+mn-lt"/>
                <a:cs typeface="Roboto"/>
              </a:rPr>
              <a:t>en</a:t>
            </a:r>
            <a:r>
              <a:rPr lang="fr-FR" sz="1800" b="1" spc="-25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spc="-20" dirty="0">
                <a:solidFill>
                  <a:srgbClr val="15203F"/>
                </a:solidFill>
                <a:latin typeface="+mn-lt"/>
                <a:cs typeface="Roboto"/>
              </a:rPr>
              <a:t>adresse</a:t>
            </a:r>
            <a:r>
              <a:rPr lang="fr-FR" sz="1800" b="1" spc="-30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spc="-20" dirty="0">
                <a:solidFill>
                  <a:srgbClr val="15203F"/>
                </a:solidFill>
                <a:latin typeface="+mn-lt"/>
                <a:cs typeface="Roboto"/>
              </a:rPr>
              <a:t>secondaire</a:t>
            </a:r>
          </a:p>
          <a:p>
            <a:pPr algn="ctr"/>
            <a:r>
              <a:rPr lang="fr-FR" b="1" spc="-30" dirty="0">
                <a:solidFill>
                  <a:srgbClr val="15203F"/>
                </a:solidFill>
                <a:latin typeface="+mn-lt"/>
                <a:cs typeface="Roboto"/>
              </a:rPr>
              <a:t>J</a:t>
            </a:r>
            <a:r>
              <a:rPr lang="fr-FR" sz="1800" b="1" spc="-30" dirty="0">
                <a:solidFill>
                  <a:srgbClr val="15203F"/>
                </a:solidFill>
                <a:latin typeface="+mn-lt"/>
                <a:cs typeface="Roboto"/>
              </a:rPr>
              <a:t>e peux </a:t>
            </a:r>
            <a:r>
              <a:rPr lang="fr-FR" sz="1800" b="1" spc="-20" dirty="0">
                <a:solidFill>
                  <a:srgbClr val="15203F"/>
                </a:solidFill>
                <a:latin typeface="+mn-lt"/>
                <a:cs typeface="Roboto"/>
              </a:rPr>
              <a:t>rediriger mes messages</a:t>
            </a:r>
            <a:r>
              <a:rPr lang="fr-FR" sz="1800" b="1" spc="-30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spc="-20" dirty="0">
                <a:solidFill>
                  <a:srgbClr val="15203F"/>
                </a:solidFill>
                <a:latin typeface="+mn-lt"/>
                <a:cs typeface="Roboto"/>
              </a:rPr>
              <a:t>vers</a:t>
            </a:r>
            <a:r>
              <a:rPr lang="fr-FR" sz="1800" b="1" spc="-30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dirty="0">
                <a:solidFill>
                  <a:srgbClr val="15203F"/>
                </a:solidFill>
                <a:latin typeface="+mn-lt"/>
                <a:cs typeface="Roboto"/>
              </a:rPr>
              <a:t>une</a:t>
            </a:r>
            <a:r>
              <a:rPr lang="fr-FR" sz="1800" b="1" spc="-30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spc="-10" dirty="0">
                <a:solidFill>
                  <a:srgbClr val="15203F"/>
                </a:solidFill>
                <a:latin typeface="+mn-lt"/>
                <a:cs typeface="Roboto"/>
              </a:rPr>
              <a:t>boîte</a:t>
            </a:r>
            <a:r>
              <a:rPr lang="fr-FR" sz="1800" b="1" spc="-25" dirty="0">
                <a:solidFill>
                  <a:srgbClr val="15203F"/>
                </a:solidFill>
                <a:latin typeface="+mn-lt"/>
                <a:cs typeface="Roboto"/>
              </a:rPr>
              <a:t> </a:t>
            </a:r>
            <a:r>
              <a:rPr lang="fr-FR" sz="1800" b="1" spc="-20" dirty="0">
                <a:solidFill>
                  <a:srgbClr val="15203F"/>
                </a:solidFill>
                <a:latin typeface="+mn-lt"/>
                <a:cs typeface="Roboto"/>
              </a:rPr>
              <a:t>personnelle,</a:t>
            </a:r>
            <a:r>
              <a:rPr lang="fr-FR" sz="1800" b="1" spc="-30" dirty="0">
                <a:solidFill>
                  <a:srgbClr val="15203F"/>
                </a:solidFill>
                <a:latin typeface="+mn-lt"/>
                <a:cs typeface="Roboto"/>
              </a:rPr>
              <a:t>  </a:t>
            </a:r>
            <a:r>
              <a:rPr lang="fr-FR" sz="1800" b="1" u="sng" spc="-10" dirty="0">
                <a:solidFill>
                  <a:srgbClr val="3157B7"/>
                </a:solidFill>
                <a:latin typeface="+mn-lt"/>
                <a:cs typeface="Roboto"/>
                <a:hlinkClick r:id="rId7" tooltip="https://amupod.univ-amu.fr/video/27687-rediriger-ses-mails-vers-une-autre-messagerie/"/>
              </a:rPr>
              <a:t>tutoriel</a:t>
            </a:r>
            <a:r>
              <a:rPr lang="fr-FR" sz="1800" b="1" u="sng" spc="-30" dirty="0">
                <a:solidFill>
                  <a:srgbClr val="3157B7"/>
                </a:solidFill>
                <a:latin typeface="+mn-lt"/>
                <a:cs typeface="Roboto"/>
                <a:hlinkClick r:id="rId7" tooltip="https://amupod.univ-amu.fr/video/27687-rediriger-ses-mails-vers-une-autre-messagerie/"/>
              </a:rPr>
              <a:t> </a:t>
            </a:r>
            <a:r>
              <a:rPr lang="fr-FR" sz="1800" b="1" u="sng" spc="-20" dirty="0">
                <a:solidFill>
                  <a:srgbClr val="3157B7"/>
                </a:solidFill>
                <a:latin typeface="+mn-lt"/>
                <a:cs typeface="Roboto"/>
                <a:hlinkClick r:id="rId7" tooltip="https://amupod.univ-amu.fr/video/27687-rediriger-ses-mails-vers-une-autre-messagerie/"/>
              </a:rPr>
              <a:t>amU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57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157860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6615582" name="object 2"/>
          <p:cNvSpPr txBox="1">
            <a:spLocks noGrp="1"/>
          </p:cNvSpPr>
          <p:nvPr>
            <p:ph type="title"/>
          </p:nvPr>
        </p:nvSpPr>
        <p:spPr bwMode="auto">
          <a:xfrm>
            <a:off x="598883" y="179476"/>
            <a:ext cx="10215067" cy="5575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/>
            </a:pPr>
            <a:r>
              <a:rPr lang="fr-FR" spc="245" noProof="0" dirty="0">
                <a:latin typeface="Arial"/>
                <a:cs typeface="Arial"/>
              </a:rPr>
              <a:t>Focus : Les</a:t>
            </a:r>
            <a:r>
              <a:rPr lang="fr-FR" spc="95" noProof="0" dirty="0">
                <a:latin typeface="Arial"/>
                <a:cs typeface="Arial"/>
              </a:rPr>
              <a:t> </a:t>
            </a:r>
            <a:r>
              <a:rPr lang="fr-FR" noProof="0" dirty="0">
                <a:latin typeface="Arial"/>
                <a:cs typeface="Arial"/>
              </a:rPr>
              <a:t>3</a:t>
            </a:r>
            <a:r>
              <a:rPr lang="fr-FR" spc="95" noProof="0" dirty="0">
                <a:latin typeface="Arial"/>
                <a:cs typeface="Arial"/>
              </a:rPr>
              <a:t> </a:t>
            </a:r>
            <a:r>
              <a:rPr lang="fr-FR" spc="210" noProof="0" dirty="0">
                <a:latin typeface="Arial"/>
                <a:cs typeface="Arial"/>
              </a:rPr>
              <a:t>formations obligatoires</a:t>
            </a:r>
            <a:endParaRPr lang="fr-FR" noProof="0" dirty="0">
              <a:latin typeface="Arial"/>
              <a:cs typeface="Arial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0D3A0AB-F028-6E2C-6052-A8FA65EB3E63}"/>
              </a:ext>
            </a:extLst>
          </p:cNvPr>
          <p:cNvGrpSpPr/>
          <p:nvPr/>
        </p:nvGrpSpPr>
        <p:grpSpPr>
          <a:xfrm>
            <a:off x="476183" y="2354860"/>
            <a:ext cx="3182112" cy="3182112"/>
            <a:chOff x="654955" y="3228276"/>
            <a:chExt cx="3182112" cy="3182112"/>
          </a:xfrm>
        </p:grpSpPr>
        <p:sp>
          <p:nvSpPr>
            <p:cNvPr id="2029743593" name="Rounded Rectangle 2029743592"/>
            <p:cNvSpPr/>
            <p:nvPr/>
          </p:nvSpPr>
          <p:spPr>
            <a:xfrm>
              <a:off x="654955" y="3228276"/>
              <a:ext cx="3182112" cy="3182112"/>
            </a:xfrm>
            <a:prstGeom prst="roundRect">
              <a:avLst/>
            </a:prstGeom>
            <a:solidFill>
              <a:srgbClr val="F6F9FB"/>
            </a:solidFill>
            <a:ln w="31750">
              <a:solidFill>
                <a:srgbClr val="1F4C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658B4B1-6DF8-4146-B376-3A55AF2F144E}"/>
                </a:ext>
              </a:extLst>
            </p:cNvPr>
            <p:cNvGrpSpPr/>
            <p:nvPr/>
          </p:nvGrpSpPr>
          <p:grpSpPr>
            <a:xfrm>
              <a:off x="932264" y="3580606"/>
              <a:ext cx="2551362" cy="2736548"/>
              <a:chOff x="-4262896" y="6825155"/>
              <a:chExt cx="2551362" cy="2736548"/>
            </a:xfrm>
          </p:grpSpPr>
          <p:sp>
            <p:nvSpPr>
              <p:cNvPr id="509286806" name="object 7"/>
              <p:cNvSpPr txBox="1"/>
              <p:nvPr/>
            </p:nvSpPr>
            <p:spPr bwMode="auto">
              <a:xfrm>
                <a:off x="-4262896" y="6825155"/>
                <a:ext cx="2475230" cy="291465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0"/>
                  </a:spcBef>
                  <a:defRPr/>
                </a:pPr>
                <a:r>
                  <a:rPr lang="fr-FR" sz="1750" b="1" spc="60" dirty="0">
                    <a:solidFill>
                      <a:srgbClr val="15203F"/>
                    </a:solidFill>
                    <a:latin typeface="+mn-lt"/>
                    <a:cs typeface="Cambria"/>
                  </a:rPr>
                  <a:t>Éthique</a:t>
                </a:r>
                <a:r>
                  <a:rPr sz="1750" b="1" spc="50" dirty="0">
                    <a:solidFill>
                      <a:srgbClr val="15203F"/>
                    </a:solidFill>
                    <a:latin typeface="+mn-lt"/>
                    <a:cs typeface="Cambria"/>
                  </a:rPr>
                  <a:t> de</a:t>
                </a:r>
                <a:r>
                  <a:rPr sz="1750" b="1" spc="5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90" dirty="0">
                    <a:solidFill>
                      <a:srgbClr val="15203F"/>
                    </a:solidFill>
                    <a:latin typeface="+mn-lt"/>
                    <a:cs typeface="Cambria"/>
                  </a:rPr>
                  <a:t>la</a:t>
                </a:r>
                <a:r>
                  <a:rPr sz="1750" b="1" spc="5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60" dirty="0">
                    <a:solidFill>
                      <a:srgbClr val="15203F"/>
                    </a:solidFill>
                    <a:latin typeface="+mn-lt"/>
                    <a:cs typeface="Cambria"/>
                  </a:rPr>
                  <a:t>recherche</a:t>
                </a:r>
                <a:endParaRPr sz="1750" b="1" dirty="0">
                  <a:latin typeface="+mn-lt"/>
                  <a:cs typeface="Cambria"/>
                </a:endParaRPr>
              </a:p>
            </p:txBody>
          </p:sp>
          <p:sp>
            <p:nvSpPr>
              <p:cNvPr id="825724796" name="object 9"/>
              <p:cNvSpPr txBox="1"/>
              <p:nvPr/>
            </p:nvSpPr>
            <p:spPr bwMode="auto">
              <a:xfrm>
                <a:off x="-4186764" y="7812583"/>
                <a:ext cx="2475230" cy="258404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spcBef>
                    <a:spcPts val="1320"/>
                  </a:spcBef>
                  <a:defRPr/>
                </a:pP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Plateforme</a:t>
                </a:r>
                <a:r>
                  <a:rPr lang="fr-FR" sz="1600" spc="-3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:</a:t>
                </a:r>
                <a:r>
                  <a:rPr lang="fr-FR" sz="1600" spc="-3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FUN MOOC</a:t>
                </a:r>
              </a:p>
            </p:txBody>
          </p:sp>
          <p:sp>
            <p:nvSpPr>
              <p:cNvPr id="2029743592" name="object 10"/>
              <p:cNvSpPr txBox="1"/>
              <p:nvPr/>
            </p:nvSpPr>
            <p:spPr bwMode="auto">
              <a:xfrm>
                <a:off x="-4173773" y="8115290"/>
                <a:ext cx="1734810" cy="258404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5"/>
                  </a:spcBef>
                  <a:defRPr/>
                </a:pPr>
                <a:r>
                  <a:rPr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Durée</a:t>
                </a:r>
                <a:r>
                  <a:rPr sz="1600" spc="-4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:</a:t>
                </a:r>
                <a:r>
                  <a:rPr sz="1600" spc="-4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10</a:t>
                </a:r>
                <a:r>
                  <a:rPr sz="1600" spc="-4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heures</a:t>
                </a:r>
                <a:endParaRPr lang="fr-FR" sz="1600" dirty="0">
                  <a:latin typeface="+mn-lt"/>
                  <a:cs typeface="Roboto"/>
                </a:endParaRPr>
              </a:p>
            </p:txBody>
          </p:sp>
          <p:pic>
            <p:nvPicPr>
              <p:cNvPr id="449281715" name="Image 449281714"/>
              <p:cNvPicPr>
                <a:picLocks noChangeAspect="1"/>
              </p:cNvPicPr>
              <p:nvPr/>
            </p:nvPicPr>
            <p:blipFill>
              <a:blip r:embed="rId3"/>
              <a:srcRect l="4599" t="12611" r="3250" b="13593"/>
              <a:stretch/>
            </p:blipFill>
            <p:spPr bwMode="auto">
              <a:xfrm>
                <a:off x="-4077380" y="8701226"/>
                <a:ext cx="2227329" cy="860477"/>
              </a:xfrm>
              <a:prstGeom prst="rect">
                <a:avLst/>
              </a:prstGeom>
            </p:spPr>
          </p:pic>
        </p:grp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951CF17D-F569-6BD7-C5A8-7D49D53C92D2}"/>
              </a:ext>
            </a:extLst>
          </p:cNvPr>
          <p:cNvGrpSpPr/>
          <p:nvPr/>
        </p:nvGrpSpPr>
        <p:grpSpPr>
          <a:xfrm>
            <a:off x="4099197" y="2354860"/>
            <a:ext cx="3182112" cy="3182112"/>
            <a:chOff x="4133087" y="3246120"/>
            <a:chExt cx="3182112" cy="3182112"/>
          </a:xfrm>
        </p:grpSpPr>
        <p:sp>
          <p:nvSpPr>
            <p:cNvPr id="2029743594" name="Rounded Rectangle 2029743593"/>
            <p:cNvSpPr/>
            <p:nvPr/>
          </p:nvSpPr>
          <p:spPr>
            <a:xfrm>
              <a:off x="4133087" y="3246120"/>
              <a:ext cx="3182112" cy="3182112"/>
            </a:xfrm>
            <a:prstGeom prst="roundRect">
              <a:avLst/>
            </a:prstGeom>
            <a:solidFill>
              <a:srgbClr val="F6F9FB"/>
            </a:solidFill>
            <a:ln w="31750">
              <a:solidFill>
                <a:srgbClr val="1F4C8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BE7EA51B-5BA7-46F7-A156-C2B33F92A103}"/>
                </a:ext>
              </a:extLst>
            </p:cNvPr>
            <p:cNvGrpSpPr/>
            <p:nvPr/>
          </p:nvGrpSpPr>
          <p:grpSpPr>
            <a:xfrm>
              <a:off x="4299892" y="3497411"/>
              <a:ext cx="2813050" cy="2827940"/>
              <a:chOff x="4240059" y="2855988"/>
              <a:chExt cx="2813050" cy="3461165"/>
            </a:xfrm>
          </p:grpSpPr>
          <p:sp>
            <p:nvSpPr>
              <p:cNvPr id="1760328768" name="object 12"/>
              <p:cNvSpPr txBox="1"/>
              <p:nvPr/>
            </p:nvSpPr>
            <p:spPr bwMode="auto">
              <a:xfrm>
                <a:off x="4240059" y="2855988"/>
                <a:ext cx="2813050" cy="674752"/>
              </a:xfrm>
              <a:prstGeom prst="rect">
                <a:avLst/>
              </a:prstGeom>
            </p:spPr>
            <p:txBody>
              <a:bodyPr vert="horz" wrap="square" lIns="0" tIns="1905" rIns="0" bIns="0" rtlCol="0">
                <a:spAutoFit/>
              </a:bodyPr>
              <a:lstStyle/>
              <a:p>
                <a:pPr marL="12700" marR="5080">
                  <a:lnSpc>
                    <a:spcPct val="103600"/>
                  </a:lnSpc>
                  <a:spcBef>
                    <a:spcPts val="15"/>
                  </a:spcBef>
                  <a:defRPr/>
                </a:pPr>
                <a:r>
                  <a:rPr lang="fr-FR" sz="1750" b="1" spc="50" dirty="0">
                    <a:solidFill>
                      <a:srgbClr val="15203F"/>
                    </a:solidFill>
                    <a:latin typeface="+mn-lt"/>
                    <a:cs typeface="Cambria"/>
                  </a:rPr>
                  <a:t>Intégrité</a:t>
                </a:r>
                <a:r>
                  <a:rPr lang="fr-FR" sz="1750" b="1" spc="6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lang="fr-FR" sz="1750" b="1" spc="70" dirty="0">
                    <a:solidFill>
                      <a:srgbClr val="15203F"/>
                    </a:solidFill>
                    <a:latin typeface="+mn-lt"/>
                    <a:cs typeface="Cambria"/>
                  </a:rPr>
                  <a:t>scientifique</a:t>
                </a:r>
                <a:r>
                  <a:rPr lang="fr-FR" sz="1750" b="1" spc="6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95" dirty="0">
                    <a:solidFill>
                      <a:srgbClr val="15203F"/>
                    </a:solidFill>
                    <a:latin typeface="+mn-lt"/>
                    <a:cs typeface="Cambria"/>
                  </a:rPr>
                  <a:t>dans </a:t>
                </a:r>
                <a:r>
                  <a:rPr sz="1750" b="1" spc="75" dirty="0">
                    <a:solidFill>
                      <a:srgbClr val="15203F"/>
                    </a:solidFill>
                    <a:latin typeface="+mn-lt"/>
                    <a:cs typeface="Cambria"/>
                  </a:rPr>
                  <a:t>les</a:t>
                </a:r>
                <a:r>
                  <a:rPr sz="1750" b="1" spc="5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70" dirty="0">
                    <a:solidFill>
                      <a:srgbClr val="15203F"/>
                    </a:solidFill>
                    <a:latin typeface="+mn-lt"/>
                    <a:cs typeface="Cambria"/>
                  </a:rPr>
                  <a:t>métiers</a:t>
                </a:r>
                <a:r>
                  <a:rPr sz="1750" b="1" spc="5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50" dirty="0">
                    <a:solidFill>
                      <a:srgbClr val="15203F"/>
                    </a:solidFill>
                    <a:latin typeface="+mn-lt"/>
                    <a:cs typeface="Cambria"/>
                  </a:rPr>
                  <a:t>de</a:t>
                </a:r>
                <a:r>
                  <a:rPr sz="1750" b="1" spc="5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90" dirty="0">
                    <a:solidFill>
                      <a:srgbClr val="15203F"/>
                    </a:solidFill>
                    <a:latin typeface="+mn-lt"/>
                    <a:cs typeface="Cambria"/>
                  </a:rPr>
                  <a:t>la</a:t>
                </a:r>
                <a:r>
                  <a:rPr sz="1750" b="1" spc="60" dirty="0">
                    <a:solidFill>
                      <a:srgbClr val="15203F"/>
                    </a:solidFill>
                    <a:latin typeface="+mn-lt"/>
                    <a:cs typeface="Cambria"/>
                  </a:rPr>
                  <a:t> recherche</a:t>
                </a:r>
                <a:endParaRPr sz="1750" b="1" dirty="0">
                  <a:latin typeface="+mn-lt"/>
                  <a:cs typeface="Cambria"/>
                </a:endParaRPr>
              </a:p>
            </p:txBody>
          </p:sp>
          <p:sp>
            <p:nvSpPr>
              <p:cNvPr id="755365644" name="object 14"/>
              <p:cNvSpPr txBox="1"/>
              <p:nvPr/>
            </p:nvSpPr>
            <p:spPr bwMode="auto">
              <a:xfrm>
                <a:off x="4355583" y="4174159"/>
                <a:ext cx="2019274" cy="258404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5"/>
                  </a:spcBef>
                  <a:defRPr/>
                </a:pP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Plateforme</a:t>
                </a:r>
                <a:r>
                  <a:rPr lang="fr-FR" sz="1600" spc="-3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:</a:t>
                </a:r>
                <a:r>
                  <a:rPr lang="fr-FR" sz="1600" spc="-3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FUN MOOC</a:t>
                </a:r>
                <a:endParaRPr lang="fr-FR" sz="1600" dirty="0">
                  <a:latin typeface="+mn-lt"/>
                  <a:cs typeface="Roboto"/>
                </a:endParaRPr>
              </a:p>
            </p:txBody>
          </p:sp>
          <p:sp>
            <p:nvSpPr>
              <p:cNvPr id="745607331" name="object 15"/>
              <p:cNvSpPr txBox="1"/>
              <p:nvPr/>
            </p:nvSpPr>
            <p:spPr bwMode="auto">
              <a:xfrm>
                <a:off x="4355583" y="4558670"/>
                <a:ext cx="1633332" cy="316265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5"/>
                  </a:spcBef>
                  <a:defRPr/>
                </a:pPr>
                <a:r>
                  <a:rPr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Durée</a:t>
                </a:r>
                <a:r>
                  <a:rPr sz="1600" spc="-4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:</a:t>
                </a:r>
                <a:r>
                  <a:rPr sz="1600" spc="-4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10</a:t>
                </a:r>
                <a:r>
                  <a:rPr sz="1600" spc="-4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heures</a:t>
                </a:r>
                <a:endParaRPr lang="fr-FR" sz="1600" dirty="0">
                  <a:latin typeface="+mn-lt"/>
                  <a:cs typeface="Roboto"/>
                </a:endParaRPr>
              </a:p>
            </p:txBody>
          </p:sp>
          <p:pic>
            <p:nvPicPr>
              <p:cNvPr id="956364840" name="Image 956364839"/>
              <p:cNvPicPr>
                <a:picLocks noChangeAspect="1"/>
              </p:cNvPicPr>
              <p:nvPr/>
            </p:nvPicPr>
            <p:blipFill>
              <a:blip r:embed="rId3"/>
              <a:srcRect l="4599" t="12611" r="3250" b="13593"/>
              <a:stretch/>
            </p:blipFill>
            <p:spPr bwMode="auto">
              <a:xfrm>
                <a:off x="4528528" y="5222327"/>
                <a:ext cx="2227329" cy="1094826"/>
              </a:xfrm>
              <a:prstGeom prst="rect">
                <a:avLst/>
              </a:prstGeom>
            </p:spPr>
          </p:pic>
        </p:grp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38C010C-8F1B-4B99-FAFC-84D4CEF0F053}"/>
              </a:ext>
            </a:extLst>
          </p:cNvPr>
          <p:cNvGrpSpPr/>
          <p:nvPr/>
        </p:nvGrpSpPr>
        <p:grpSpPr>
          <a:xfrm>
            <a:off x="7742743" y="2354860"/>
            <a:ext cx="3182112" cy="3182112"/>
            <a:chOff x="7611219" y="3228276"/>
            <a:chExt cx="3182112" cy="3182112"/>
          </a:xfrm>
        </p:grpSpPr>
        <p:sp>
          <p:nvSpPr>
            <p:cNvPr id="2029743595" name="Rounded Rectangle 2029743594"/>
            <p:cNvSpPr/>
            <p:nvPr/>
          </p:nvSpPr>
          <p:spPr>
            <a:xfrm>
              <a:off x="7611219" y="3228276"/>
              <a:ext cx="3182112" cy="3182112"/>
            </a:xfrm>
            <a:prstGeom prst="roundRect">
              <a:avLst/>
            </a:prstGeom>
            <a:solidFill>
              <a:srgbClr val="F6F9FB"/>
            </a:solidFill>
            <a:ln w="317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940233C0-62F4-44CC-B2BB-C07D8F5B7B7C}"/>
                </a:ext>
              </a:extLst>
            </p:cNvPr>
            <p:cNvGrpSpPr/>
            <p:nvPr/>
          </p:nvGrpSpPr>
          <p:grpSpPr>
            <a:xfrm>
              <a:off x="7848600" y="3497409"/>
              <a:ext cx="2850515" cy="2827942"/>
              <a:chOff x="7492181" y="2855988"/>
              <a:chExt cx="2850515" cy="3461166"/>
            </a:xfrm>
          </p:grpSpPr>
          <p:sp>
            <p:nvSpPr>
              <p:cNvPr id="192170703" name="object 17"/>
              <p:cNvSpPr txBox="1"/>
              <p:nvPr/>
            </p:nvSpPr>
            <p:spPr bwMode="auto">
              <a:xfrm>
                <a:off x="7492181" y="2855988"/>
                <a:ext cx="2850515" cy="674752"/>
              </a:xfrm>
              <a:prstGeom prst="rect">
                <a:avLst/>
              </a:prstGeom>
            </p:spPr>
            <p:txBody>
              <a:bodyPr vert="horz" wrap="square" lIns="0" tIns="1905" rIns="0" bIns="0" rtlCol="0">
                <a:spAutoFit/>
              </a:bodyPr>
              <a:lstStyle/>
              <a:p>
                <a:pPr marL="12700" marR="5080">
                  <a:lnSpc>
                    <a:spcPct val="103600"/>
                  </a:lnSpc>
                  <a:spcBef>
                    <a:spcPts val="15"/>
                  </a:spcBef>
                  <a:defRPr/>
                </a:pPr>
                <a:r>
                  <a:rPr lang="fr-FR" sz="1750" b="1" spc="80" dirty="0">
                    <a:solidFill>
                      <a:srgbClr val="15203F"/>
                    </a:solidFill>
                    <a:latin typeface="+mn-lt"/>
                    <a:cs typeface="Cambria"/>
                  </a:rPr>
                  <a:t>Sensibilisation</a:t>
                </a:r>
                <a:r>
                  <a:rPr sz="1750" b="1" spc="50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110" dirty="0">
                    <a:solidFill>
                      <a:srgbClr val="15203F"/>
                    </a:solidFill>
                    <a:latin typeface="+mn-lt"/>
                    <a:cs typeface="Cambria"/>
                  </a:rPr>
                  <a:t>à</a:t>
                </a:r>
                <a:r>
                  <a:rPr sz="1750" b="1" spc="5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90" dirty="0">
                    <a:solidFill>
                      <a:srgbClr val="15203F"/>
                    </a:solidFill>
                    <a:latin typeface="+mn-lt"/>
                    <a:cs typeface="Cambria"/>
                  </a:rPr>
                  <a:t>la</a:t>
                </a:r>
                <a:r>
                  <a:rPr sz="1750" b="1" spc="55" dirty="0">
                    <a:solidFill>
                      <a:srgbClr val="15203F"/>
                    </a:solidFill>
                    <a:latin typeface="+mn-lt"/>
                    <a:cs typeface="Cambria"/>
                  </a:rPr>
                  <a:t> </a:t>
                </a:r>
                <a:r>
                  <a:rPr sz="1750" b="1" spc="90" dirty="0">
                    <a:solidFill>
                      <a:srgbClr val="15203F"/>
                    </a:solidFill>
                    <a:latin typeface="+mn-lt"/>
                    <a:cs typeface="Cambria"/>
                  </a:rPr>
                  <a:t>science </a:t>
                </a:r>
                <a:r>
                  <a:rPr sz="1750" b="1" spc="35" dirty="0">
                    <a:solidFill>
                      <a:srgbClr val="15203F"/>
                    </a:solidFill>
                    <a:latin typeface="+mn-lt"/>
                    <a:cs typeface="Cambria"/>
                  </a:rPr>
                  <a:t>ouverte</a:t>
                </a:r>
                <a:endParaRPr sz="1750" b="1" dirty="0">
                  <a:latin typeface="+mn-lt"/>
                  <a:cs typeface="Cambria"/>
                </a:endParaRPr>
              </a:p>
            </p:txBody>
          </p:sp>
          <p:sp>
            <p:nvSpPr>
              <p:cNvPr id="841701297" name="object 19"/>
              <p:cNvSpPr txBox="1"/>
              <p:nvPr/>
            </p:nvSpPr>
            <p:spPr bwMode="auto">
              <a:xfrm>
                <a:off x="7665457" y="4163782"/>
                <a:ext cx="2286498" cy="258404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5"/>
                  </a:spcBef>
                  <a:defRPr/>
                </a:pP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Plateforme</a:t>
                </a:r>
                <a:r>
                  <a:rPr lang="fr-FR" sz="1600" spc="-3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:</a:t>
                </a:r>
                <a:r>
                  <a:rPr lang="fr-FR" sz="1600" spc="-3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spc="-10" dirty="0" err="1">
                    <a:solidFill>
                      <a:srgbClr val="15203F"/>
                    </a:solidFill>
                    <a:latin typeface="+mn-lt"/>
                    <a:cs typeface="Roboto"/>
                  </a:rPr>
                  <a:t>AMeTICE</a:t>
                </a:r>
                <a:endParaRPr lang="fr-FR" sz="1600" dirty="0">
                  <a:latin typeface="+mn-lt"/>
                  <a:cs typeface="Roboto"/>
                </a:endParaRPr>
              </a:p>
            </p:txBody>
          </p:sp>
          <p:sp>
            <p:nvSpPr>
              <p:cNvPr id="679385973" name="object 20"/>
              <p:cNvSpPr txBox="1"/>
              <p:nvPr/>
            </p:nvSpPr>
            <p:spPr bwMode="auto">
              <a:xfrm>
                <a:off x="7695702" y="4536832"/>
                <a:ext cx="1981698" cy="316265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5"/>
                  </a:spcBef>
                  <a:defRPr/>
                </a:pP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Durée</a:t>
                </a:r>
                <a:r>
                  <a:rPr lang="fr-FR" sz="1600" spc="-40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:</a:t>
                </a:r>
                <a:r>
                  <a:rPr lang="fr-FR" sz="1600" spc="-35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dirty="0">
                    <a:solidFill>
                      <a:srgbClr val="15203F"/>
                    </a:solidFill>
                    <a:latin typeface="+mn-lt"/>
                    <a:cs typeface="Roboto"/>
                  </a:rPr>
                  <a:t>3</a:t>
                </a:r>
                <a:r>
                  <a:rPr lang="fr-FR" sz="1600" spc="-35" dirty="0">
                    <a:solidFill>
                      <a:srgbClr val="15203F"/>
                    </a:solidFill>
                    <a:latin typeface="+mn-lt"/>
                    <a:cs typeface="Roboto"/>
                  </a:rPr>
                  <a:t> </a:t>
                </a:r>
                <a:r>
                  <a:rPr lang="fr-FR" sz="1600" spc="-10" dirty="0">
                    <a:solidFill>
                      <a:srgbClr val="15203F"/>
                    </a:solidFill>
                    <a:latin typeface="+mn-lt"/>
                    <a:cs typeface="Roboto"/>
                  </a:rPr>
                  <a:t>heures</a:t>
                </a:r>
                <a:endParaRPr lang="fr-FR" sz="1600" dirty="0">
                  <a:latin typeface="+mn-lt"/>
                  <a:cs typeface="Roboto"/>
                </a:endParaRPr>
              </a:p>
            </p:txBody>
          </p:sp>
          <p:pic>
            <p:nvPicPr>
              <p:cNvPr id="1975763384" name="Image 1975763383"/>
              <p:cNvPicPr>
                <a:picLocks noChangeAspect="1"/>
              </p:cNvPicPr>
              <p:nvPr/>
            </p:nvPicPr>
            <p:blipFill>
              <a:blip r:embed="rId4"/>
              <a:stretch/>
            </p:blipFill>
            <p:spPr bwMode="auto">
              <a:xfrm>
                <a:off x="7695702" y="5144976"/>
                <a:ext cx="2093176" cy="1172178"/>
              </a:xfrm>
              <a:prstGeom prst="rect">
                <a:avLst/>
              </a:prstGeom>
            </p:spPr>
          </p:pic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F5AB8EC-61A0-46DE-BBCD-878C5030ED38}"/>
              </a:ext>
            </a:extLst>
          </p:cNvPr>
          <p:cNvGrpSpPr/>
          <p:nvPr/>
        </p:nvGrpSpPr>
        <p:grpSpPr>
          <a:xfrm>
            <a:off x="547081" y="871404"/>
            <a:ext cx="5136746" cy="992321"/>
            <a:chOff x="578337" y="1177925"/>
            <a:chExt cx="5136746" cy="992321"/>
          </a:xfrm>
        </p:grpSpPr>
        <p:sp>
          <p:nvSpPr>
            <p:cNvPr id="1346623305" name="object 5"/>
            <p:cNvSpPr txBox="1"/>
            <p:nvPr/>
          </p:nvSpPr>
          <p:spPr bwMode="auto">
            <a:xfrm>
              <a:off x="609599" y="1177925"/>
              <a:ext cx="5105484" cy="31200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14999"/>
                </a:lnSpc>
                <a:spcBef>
                  <a:spcPts val="95"/>
                </a:spcBef>
                <a:defRPr/>
              </a:pPr>
              <a:r>
                <a:rPr lang="fr-FR" b="1" spc="-20" dirty="0">
                  <a:solidFill>
                    <a:srgbClr val="FF0000"/>
                  </a:solidFill>
                  <a:latin typeface="+mn-lt"/>
                  <a:cs typeface="Roboto"/>
                </a:rPr>
                <a:t>Obligatoires</a:t>
              </a:r>
              <a:r>
                <a:rPr b="1" spc="-40" dirty="0">
                  <a:solidFill>
                    <a:srgbClr val="FF0000"/>
                  </a:solidFill>
                  <a:latin typeface="+mn-lt"/>
                  <a:cs typeface="Roboto"/>
                </a:rPr>
                <a:t> </a:t>
              </a:r>
              <a:r>
                <a:rPr lang="fr-FR" b="1" spc="-40" dirty="0">
                  <a:solidFill>
                    <a:srgbClr val="FF0000"/>
                  </a:solidFill>
                  <a:latin typeface="+mn-lt"/>
                  <a:cs typeface="Roboto"/>
                </a:rPr>
                <a:t>en 1ere année </a:t>
              </a:r>
              <a:r>
                <a:rPr b="1" spc="-10" dirty="0">
                  <a:solidFill>
                    <a:srgbClr val="FF0000"/>
                  </a:solidFill>
                  <a:latin typeface="+mn-lt"/>
                  <a:cs typeface="Roboto"/>
                </a:rPr>
                <a:t>pour</a:t>
              </a:r>
              <a:endParaRPr lang="fr-FR" b="1" spc="-50" dirty="0">
                <a:latin typeface="+mn-lt"/>
                <a:cs typeface="Roboto"/>
              </a:endParaRPr>
            </a:p>
          </p:txBody>
        </p:sp>
        <p:sp>
          <p:nvSpPr>
            <p:cNvPr id="22" name="object 5">
              <a:extLst>
                <a:ext uri="{FF2B5EF4-FFF2-40B4-BE49-F238E27FC236}">
                  <a16:creationId xmlns:a16="http://schemas.microsoft.com/office/drawing/2014/main" id="{84D07C22-9B22-467D-8AE3-94C580BFC095}"/>
                </a:ext>
              </a:extLst>
            </p:cNvPr>
            <p:cNvSpPr txBox="1"/>
            <p:nvPr/>
          </p:nvSpPr>
          <p:spPr bwMode="auto">
            <a:xfrm>
              <a:off x="578337" y="1604065"/>
              <a:ext cx="2083754" cy="56618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defRPr/>
              </a:pPr>
              <a:r>
                <a:rPr lang="fr-FR" dirty="0">
                  <a:solidFill>
                    <a:srgbClr val="15203F"/>
                  </a:solidFill>
                  <a:latin typeface="+mn-lt"/>
                  <a:cs typeface="Roboto"/>
                </a:rPr>
                <a:t>📝 </a:t>
              </a:r>
              <a:r>
                <a:rPr lang="fr-FR" b="1" dirty="0">
                  <a:solidFill>
                    <a:srgbClr val="FF0000"/>
                  </a:solidFill>
                  <a:latin typeface="+mn-lt"/>
                  <a:cs typeface="Roboto"/>
                </a:rPr>
                <a:t>Se</a:t>
              </a:r>
              <a:r>
                <a:rPr lang="fr-FR" b="1" spc="-40" dirty="0">
                  <a:solidFill>
                    <a:srgbClr val="FF0000"/>
                  </a:solidFill>
                  <a:latin typeface="+mn-lt"/>
                  <a:cs typeface="Roboto"/>
                </a:rPr>
                <a:t> </a:t>
              </a:r>
              <a:r>
                <a:rPr lang="fr-FR" b="1" spc="-10" dirty="0">
                  <a:solidFill>
                    <a:srgbClr val="FF0000"/>
                  </a:solidFill>
                  <a:latin typeface="+mn-lt"/>
                  <a:cs typeface="Roboto"/>
                </a:rPr>
                <a:t>réinscrire </a:t>
              </a:r>
            </a:p>
            <a:p>
              <a:pPr marL="12700">
                <a:defRPr/>
              </a:pPr>
              <a:r>
                <a:rPr lang="fr-FR" spc="-20" dirty="0">
                  <a:solidFill>
                    <a:srgbClr val="15203F"/>
                  </a:solidFill>
                  <a:latin typeface="+mn-lt"/>
                  <a:cs typeface="Roboto"/>
                </a:rPr>
                <a:t>🎓</a:t>
              </a:r>
              <a:r>
                <a:rPr lang="fr-FR" b="1" spc="-20" dirty="0">
                  <a:solidFill>
                    <a:srgbClr val="FF0000"/>
                  </a:solidFill>
                  <a:latin typeface="+mn-lt"/>
                  <a:cs typeface="Roboto"/>
                </a:rPr>
                <a:t>Soutenir</a:t>
              </a:r>
              <a:r>
                <a:rPr lang="fr-FR" b="1" spc="-45" dirty="0">
                  <a:solidFill>
                    <a:srgbClr val="FF0000"/>
                  </a:solidFill>
                  <a:latin typeface="+mn-lt"/>
                  <a:cs typeface="Roboto"/>
                </a:rPr>
                <a:t> </a:t>
              </a:r>
              <a:r>
                <a:rPr lang="fr-FR" b="1" dirty="0">
                  <a:solidFill>
                    <a:srgbClr val="FF0000"/>
                  </a:solidFill>
                  <a:latin typeface="+mn-lt"/>
                  <a:cs typeface="Roboto"/>
                </a:rPr>
                <a:t>sa</a:t>
              </a:r>
              <a:r>
                <a:rPr lang="fr-FR" b="1" spc="-45" dirty="0">
                  <a:solidFill>
                    <a:srgbClr val="FF0000"/>
                  </a:solidFill>
                  <a:latin typeface="+mn-lt"/>
                  <a:cs typeface="Roboto"/>
                </a:rPr>
                <a:t> </a:t>
              </a:r>
              <a:r>
                <a:rPr lang="fr-FR" b="1" spc="-20" dirty="0">
                  <a:solidFill>
                    <a:srgbClr val="FF0000"/>
                  </a:solidFill>
                  <a:latin typeface="+mn-lt"/>
                  <a:cs typeface="Roboto"/>
                </a:rPr>
                <a:t>thèse</a:t>
              </a:r>
              <a:endParaRPr lang="fr-FR" b="1" dirty="0">
                <a:solidFill>
                  <a:srgbClr val="FF0000"/>
                </a:solidFill>
                <a:latin typeface="+mn-lt"/>
                <a:cs typeface="Roboto"/>
              </a:endParaRPr>
            </a:p>
          </p:txBody>
        </p:sp>
      </p:grpSp>
      <p:sp>
        <p:nvSpPr>
          <p:cNvPr id="23" name="object 5">
            <a:extLst>
              <a:ext uri="{FF2B5EF4-FFF2-40B4-BE49-F238E27FC236}">
                <a16:creationId xmlns:a16="http://schemas.microsoft.com/office/drawing/2014/main" id="{0F9C4FE2-6B5E-489B-933A-50891721469E}"/>
              </a:ext>
            </a:extLst>
          </p:cNvPr>
          <p:cNvSpPr txBox="1"/>
          <p:nvPr/>
        </p:nvSpPr>
        <p:spPr bwMode="auto">
          <a:xfrm>
            <a:off x="184334" y="1088332"/>
            <a:ext cx="11430000" cy="8047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"/>
              </a:spcBef>
              <a:defRPr/>
            </a:pPr>
            <a:endParaRPr lang="fr-FR" sz="1050" b="1" dirty="0">
              <a:solidFill>
                <a:srgbClr val="15203F"/>
              </a:solidFill>
              <a:latin typeface="+mn-lt"/>
              <a:cs typeface="Roboto"/>
            </a:endParaRPr>
          </a:p>
          <a:p>
            <a:pPr marL="12700" algn="ctr">
              <a:lnSpc>
                <a:spcPct val="100000"/>
              </a:lnSpc>
              <a:spcBef>
                <a:spcPts val="5"/>
              </a:spcBef>
              <a:defRPr/>
            </a:pPr>
            <a:r>
              <a:rPr lang="fr-FR" sz="1600" b="1" dirty="0">
                <a:solidFill>
                  <a:srgbClr val="15203F"/>
                </a:solidFill>
                <a:latin typeface="+mn-lt"/>
                <a:cs typeface="Roboto"/>
              </a:rPr>
              <a:t>MOOC : à réaliser à votre rythme</a:t>
            </a:r>
          </a:p>
          <a:p>
            <a:pPr marL="12700" algn="ctr">
              <a:lnSpc>
                <a:spcPct val="100000"/>
              </a:lnSpc>
              <a:spcBef>
                <a:spcPts val="5"/>
              </a:spcBef>
              <a:defRPr/>
            </a:pPr>
            <a:endParaRPr lang="fr-FR" sz="900" b="1" dirty="0">
              <a:solidFill>
                <a:srgbClr val="15203F"/>
              </a:solidFill>
              <a:latin typeface="+mn-lt"/>
              <a:cs typeface="Roboto"/>
            </a:endParaRPr>
          </a:p>
          <a:p>
            <a:pPr marL="12700" algn="ctr">
              <a:lnSpc>
                <a:spcPct val="100000"/>
              </a:lnSpc>
              <a:spcBef>
                <a:spcPts val="5"/>
              </a:spcBef>
              <a:defRPr/>
            </a:pPr>
            <a:r>
              <a:rPr lang="fr-FR" sz="1600" b="1" dirty="0">
                <a:solidFill>
                  <a:srgbClr val="15203F"/>
                </a:solidFill>
                <a:latin typeface="+mn-lt"/>
                <a:cs typeface="Roboto"/>
              </a:rPr>
              <a:t>Préinscriptions obligatoires dans ADUM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2DDBCF8-F6C4-4797-ACE1-7C3FB4C438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295955" y="6314827"/>
            <a:ext cx="2628900" cy="276999"/>
          </a:xfrm>
        </p:spPr>
        <p:txBody>
          <a:bodyPr/>
          <a:lstStyle/>
          <a:p>
            <a:r>
              <a:rPr lang="fr-FR" dirty="0"/>
              <a:t>7</a:t>
            </a:r>
            <a:endParaRPr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B067445-6781-6782-BBDD-C27F0D27DC38}"/>
              </a:ext>
            </a:extLst>
          </p:cNvPr>
          <p:cNvGrpSpPr/>
          <p:nvPr/>
        </p:nvGrpSpPr>
        <p:grpSpPr>
          <a:xfrm>
            <a:off x="618219" y="5713207"/>
            <a:ext cx="10108615" cy="552545"/>
            <a:chOff x="830661" y="5663384"/>
            <a:chExt cx="10108615" cy="552545"/>
          </a:xfrm>
        </p:grpSpPr>
        <p:sp>
          <p:nvSpPr>
            <p:cNvPr id="12" name="object 28">
              <a:extLst>
                <a:ext uri="{FF2B5EF4-FFF2-40B4-BE49-F238E27FC236}">
                  <a16:creationId xmlns:a16="http://schemas.microsoft.com/office/drawing/2014/main" id="{E59E323A-AB2B-95CF-6CF3-F3D30966924B}"/>
                </a:ext>
              </a:extLst>
            </p:cNvPr>
            <p:cNvSpPr/>
            <p:nvPr/>
          </p:nvSpPr>
          <p:spPr bwMode="auto">
            <a:xfrm>
              <a:off x="830661" y="5663384"/>
              <a:ext cx="10108615" cy="552545"/>
            </a:xfrm>
            <a:custGeom>
              <a:avLst/>
              <a:gdLst/>
              <a:ahLst/>
              <a:cxnLst/>
              <a:rect l="l" t="t" r="r" b="b"/>
              <a:pathLst>
                <a:path w="10191750" h="752475" extrusionOk="0">
                  <a:moveTo>
                    <a:pt x="10172535" y="0"/>
                  </a:moveTo>
                  <a:lnTo>
                    <a:pt x="19215" y="0"/>
                  </a:lnTo>
                  <a:lnTo>
                    <a:pt x="16370" y="558"/>
                  </a:lnTo>
                  <a:lnTo>
                    <a:pt x="0" y="19215"/>
                  </a:lnTo>
                  <a:lnTo>
                    <a:pt x="0" y="730326"/>
                  </a:lnTo>
                  <a:lnTo>
                    <a:pt x="0" y="733259"/>
                  </a:lnTo>
                  <a:lnTo>
                    <a:pt x="19215" y="752475"/>
                  </a:lnTo>
                  <a:lnTo>
                    <a:pt x="10172535" y="752475"/>
                  </a:lnTo>
                  <a:lnTo>
                    <a:pt x="10191750" y="733259"/>
                  </a:lnTo>
                  <a:lnTo>
                    <a:pt x="10191750" y="19215"/>
                  </a:lnTo>
                  <a:lnTo>
                    <a:pt x="10175354" y="558"/>
                  </a:lnTo>
                  <a:lnTo>
                    <a:pt x="10172535" y="0"/>
                  </a:lnTo>
                  <a:close/>
                </a:path>
              </a:pathLst>
            </a:custGeom>
            <a:solidFill>
              <a:srgbClr val="B5D6FC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>
                <a:latin typeface="Calibri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42A2F534-584E-6856-D599-6F97B57C2B1D}"/>
                </a:ext>
              </a:extLst>
            </p:cNvPr>
            <p:cNvSpPr txBox="1"/>
            <p:nvPr/>
          </p:nvSpPr>
          <p:spPr bwMode="auto">
            <a:xfrm>
              <a:off x="1312720" y="5842239"/>
              <a:ext cx="9268115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Pour toute demande sur les formations obligatoires : dfd-formation@univ-amu.fr</a:t>
              </a:r>
            </a:p>
          </p:txBody>
        </p:sp>
      </p:grpSp>
      <p:pic>
        <p:nvPicPr>
          <p:cNvPr id="17" name="object 15">
            <a:extLst>
              <a:ext uri="{FF2B5EF4-FFF2-40B4-BE49-F238E27FC236}">
                <a16:creationId xmlns:a16="http://schemas.microsoft.com/office/drawing/2014/main" id="{712DACB1-9215-9688-046D-3B4EB467FE7D}"/>
              </a:ext>
            </a:extLst>
          </p:cNvPr>
          <p:cNvPicPr/>
          <p:nvPr/>
        </p:nvPicPr>
        <p:blipFill>
          <a:blip r:embed="rId5"/>
          <a:stretch/>
        </p:blipFill>
        <p:spPr bwMode="auto">
          <a:xfrm>
            <a:off x="753493" y="5970664"/>
            <a:ext cx="185516" cy="1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4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9540812" name="object 2"/>
          <p:cNvSpPr txBox="1">
            <a:spLocks noGrp="1"/>
          </p:cNvSpPr>
          <p:nvPr>
            <p:ph type="title"/>
          </p:nvPr>
        </p:nvSpPr>
        <p:spPr bwMode="auto">
          <a:xfrm>
            <a:off x="762000" y="3257877"/>
            <a:ext cx="10182605" cy="107144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marR="0" indent="0" algn="ctr">
              <a:lnSpc>
                <a:spcPct val="100000"/>
              </a:lnSpc>
              <a:spcBef>
                <a:spcPts val="108"/>
              </a:spcBef>
              <a:spcAft>
                <a:spcPts val="0"/>
              </a:spcAft>
              <a:defRPr/>
            </a:pPr>
            <a:r>
              <a:rPr lang="fr-FR" sz="3400" b="0" i="0" u="none" strike="noStrike" cap="none" noProof="0" dirty="0">
                <a:solidFill>
                  <a:srgbClr val="3157B7"/>
                </a:solidFill>
                <a:latin typeface="Arial"/>
                <a:ea typeface="Arial"/>
                <a:cs typeface="Arial"/>
              </a:rPr>
              <a:t>MERCI de votre attention</a:t>
            </a:r>
            <a:br>
              <a:rPr lang="fr-FR" sz="3400" b="0" i="0" u="none" strike="noStrike" cap="none" noProof="0" dirty="0">
                <a:solidFill>
                  <a:srgbClr val="3157B7"/>
                </a:solidFill>
                <a:latin typeface="Arial"/>
                <a:ea typeface="Arial"/>
                <a:cs typeface="Arial"/>
              </a:rPr>
            </a:br>
            <a:r>
              <a:rPr lang="fr-FR" sz="3400" b="0" i="0" u="none" strike="noStrike" cap="none" noProof="0" dirty="0">
                <a:solidFill>
                  <a:srgbClr val="3157B7"/>
                </a:solidFill>
                <a:latin typeface="Arial"/>
                <a:ea typeface="Arial"/>
                <a:cs typeface="Arial"/>
              </a:rPr>
              <a:t>Et bonne exploration du catalogue !</a:t>
            </a:r>
            <a:endParaRPr lang="fr-FR" sz="3450" noProof="0" dirty="0">
              <a:latin typeface="Arial"/>
              <a:cs typeface="Arial"/>
            </a:endParaRPr>
          </a:p>
        </p:txBody>
      </p:sp>
      <p:sp>
        <p:nvSpPr>
          <p:cNvPr id="1653204536" name="object 3"/>
          <p:cNvSpPr txBox="1"/>
          <p:nvPr/>
        </p:nvSpPr>
        <p:spPr bwMode="auto">
          <a:xfrm>
            <a:off x="3827050" y="4664710"/>
            <a:ext cx="3923347" cy="301364"/>
          </a:xfrm>
          <a:prstGeom prst="rect">
            <a:avLst/>
          </a:prstGeom>
        </p:spPr>
        <p:txBody>
          <a:bodyPr vert="horz" wrap="square" lIns="0" tIns="8508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69"/>
              </a:spcBef>
              <a:defRPr/>
            </a:pPr>
            <a:r>
              <a:rPr lang="fr-FR" sz="1400" b="1" spc="9" dirty="0">
                <a:solidFill>
                  <a:srgbClr val="262424"/>
                </a:solidFill>
                <a:latin typeface="Tahoma"/>
                <a:cs typeface="Tahoma"/>
              </a:rPr>
              <a:t>L'équipe</a:t>
            </a:r>
            <a:r>
              <a:rPr sz="1400" b="1" spc="-19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400" b="1" spc="9" dirty="0">
                <a:solidFill>
                  <a:srgbClr val="262424"/>
                </a:solidFill>
                <a:latin typeface="Tahoma"/>
                <a:cs typeface="Tahoma"/>
              </a:rPr>
              <a:t>formations</a:t>
            </a:r>
            <a:r>
              <a:rPr sz="1400" b="1" spc="-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400" b="1" spc="9" dirty="0">
                <a:solidFill>
                  <a:srgbClr val="262424"/>
                </a:solidFill>
                <a:latin typeface="Tahoma"/>
                <a:cs typeface="Tahoma"/>
              </a:rPr>
              <a:t>transverses</a:t>
            </a:r>
            <a:r>
              <a:rPr sz="1400" b="1" spc="-19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400" b="1" spc="59" dirty="0">
                <a:solidFill>
                  <a:srgbClr val="262424"/>
                </a:solidFill>
                <a:latin typeface="Tahoma"/>
                <a:cs typeface="Tahoma"/>
              </a:rPr>
              <a:t>de</a:t>
            </a:r>
            <a:r>
              <a:rPr sz="1400" b="1" spc="-14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400" b="1" spc="9" dirty="0">
                <a:solidFill>
                  <a:srgbClr val="262424"/>
                </a:solidFill>
                <a:latin typeface="Tahoma"/>
                <a:cs typeface="Tahoma"/>
              </a:rPr>
              <a:t>la</a:t>
            </a:r>
            <a:r>
              <a:rPr sz="1400" b="1" spc="-19" dirty="0">
                <a:solidFill>
                  <a:srgbClr val="262424"/>
                </a:solidFill>
                <a:latin typeface="Tahoma"/>
                <a:cs typeface="Tahoma"/>
              </a:rPr>
              <a:t> </a:t>
            </a:r>
            <a:r>
              <a:rPr sz="1400" b="1" spc="-24" dirty="0">
                <a:solidFill>
                  <a:srgbClr val="262424"/>
                </a:solidFill>
                <a:latin typeface="Tahoma"/>
                <a:cs typeface="Tahoma"/>
              </a:rPr>
              <a:t>DFD</a:t>
            </a:r>
            <a:endParaRPr sz="1400" b="1" dirty="0">
              <a:latin typeface="Tahoma"/>
              <a:cs typeface="Tahoma"/>
            </a:endParaRPr>
          </a:p>
        </p:txBody>
      </p:sp>
      <p:sp>
        <p:nvSpPr>
          <p:cNvPr id="1756064997" name="object 7"/>
          <p:cNvSpPr txBox="1"/>
          <p:nvPr/>
        </p:nvSpPr>
        <p:spPr bwMode="auto">
          <a:xfrm>
            <a:off x="1143000" y="5368925"/>
            <a:ext cx="2515953" cy="6612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699" algn="ctr">
              <a:lnSpc>
                <a:spcPct val="100000"/>
              </a:lnSpc>
              <a:spcBef>
                <a:spcPts val="89"/>
              </a:spcBef>
              <a:defRPr/>
            </a:pPr>
            <a:r>
              <a:rPr lang="fr-FR" sz="1750" b="1" spc="-74" dirty="0">
                <a:solidFill>
                  <a:srgbClr val="262424"/>
                </a:solidFill>
                <a:latin typeface="Calibri"/>
                <a:ea typeface="Calibri"/>
                <a:cs typeface="Calibri"/>
              </a:rPr>
              <a:t>Responsable</a:t>
            </a:r>
            <a:r>
              <a:rPr sz="1750" b="1" spc="-119" dirty="0">
                <a:solidFill>
                  <a:srgbClr val="262424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750" b="1" spc="-69" dirty="0">
                <a:solidFill>
                  <a:srgbClr val="262424"/>
                </a:solidFill>
                <a:latin typeface="Calibri"/>
                <a:ea typeface="Calibri"/>
                <a:cs typeface="Calibri"/>
              </a:rPr>
              <a:t>formations</a:t>
            </a:r>
            <a:endParaRPr sz="1750" dirty="0">
              <a:latin typeface="Calibri"/>
              <a:cs typeface="Calibri"/>
            </a:endParaRPr>
          </a:p>
          <a:p>
            <a:pPr marL="85725" algn="ctr">
              <a:lnSpc>
                <a:spcPct val="100000"/>
              </a:lnSpc>
              <a:spcBef>
                <a:spcPts val="1099"/>
              </a:spcBef>
              <a:defRPr/>
            </a:pPr>
            <a:r>
              <a:rPr lang="fr-FR" sz="1400" b="1" u="sng" spc="-29" dirty="0" err="1">
                <a:solidFill>
                  <a:srgbClr val="494FBB"/>
                </a:solidFill>
                <a:latin typeface="Calibri"/>
                <a:ea typeface="Calibri"/>
                <a:cs typeface="Calibri"/>
                <a:hlinkClick r:id="rId3" tooltip="mailto:dfd-formation@univ-amu.fr"/>
              </a:rPr>
              <a:t>sandrine.alligier</a:t>
            </a:r>
            <a:r>
              <a:rPr sz="1400" b="1" u="sng" spc="-59" dirty="0">
                <a:solidFill>
                  <a:srgbClr val="494FBB"/>
                </a:solidFill>
                <a:latin typeface="Calibri"/>
                <a:ea typeface="Calibri"/>
                <a:cs typeface="Calibri"/>
                <a:hlinkClick r:id="rId3" tooltip="mailto:dfd-formation@univ-amu.fr"/>
              </a:rPr>
              <a:t>@univ-</a:t>
            </a:r>
            <a:r>
              <a:rPr sz="1400" b="1" u="sng" spc="-9" dirty="0">
                <a:solidFill>
                  <a:srgbClr val="494FBB"/>
                </a:solidFill>
                <a:latin typeface="Calibri"/>
                <a:ea typeface="Calibri"/>
                <a:cs typeface="Calibri"/>
                <a:hlinkClick r:id="rId3" tooltip="mailto:dfd-formation@univ-amu.fr"/>
              </a:rPr>
              <a:t>amu.fr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008992333" name="object 11"/>
          <p:cNvSpPr txBox="1"/>
          <p:nvPr/>
        </p:nvSpPr>
        <p:spPr bwMode="auto">
          <a:xfrm>
            <a:off x="7162800" y="5355899"/>
            <a:ext cx="2949108" cy="6612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39" algn="ctr">
              <a:lnSpc>
                <a:spcPct val="100000"/>
              </a:lnSpc>
              <a:spcBef>
                <a:spcPts val="89"/>
              </a:spcBef>
              <a:defRPr/>
            </a:pPr>
            <a:r>
              <a:rPr lang="fr-FR" sz="1750" b="1" spc="-90" dirty="0">
                <a:solidFill>
                  <a:srgbClr val="262424"/>
                </a:solidFill>
                <a:latin typeface="Calibri"/>
                <a:ea typeface="Calibri"/>
                <a:cs typeface="Calibri"/>
              </a:rPr>
              <a:t>Gestionnaire</a:t>
            </a:r>
            <a:r>
              <a:rPr sz="1750" b="1" spc="-90" dirty="0">
                <a:solidFill>
                  <a:srgbClr val="262424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750" b="1" spc="-9" dirty="0">
                <a:solidFill>
                  <a:srgbClr val="262424"/>
                </a:solidFill>
                <a:latin typeface="Calibri"/>
                <a:ea typeface="Calibri"/>
                <a:cs typeface="Calibri"/>
              </a:rPr>
              <a:t>formations</a:t>
            </a:r>
            <a:endParaRPr sz="1750" dirty="0">
              <a:latin typeface="Calibri"/>
              <a:cs typeface="Calibri"/>
            </a:endParaRPr>
          </a:p>
          <a:p>
            <a:pPr marL="85725" marR="0" indent="0" algn="ctr">
              <a:lnSpc>
                <a:spcPct val="100000"/>
              </a:lnSpc>
              <a:spcBef>
                <a:spcPts val="1098"/>
              </a:spcBef>
              <a:spcAft>
                <a:spcPts val="0"/>
              </a:spcAft>
              <a:defRPr/>
            </a:pPr>
            <a:r>
              <a:rPr sz="1400" b="1" u="sng" spc="-49" dirty="0">
                <a:solidFill>
                  <a:srgbClr val="494FBB"/>
                </a:solidFill>
                <a:latin typeface="Calibri"/>
                <a:ea typeface="Calibri"/>
                <a:cs typeface="Calibri"/>
                <a:hlinkClick r:id="rId4" tooltip="mailto:anne-francoise.lhote@univ-amu.fr"/>
              </a:rPr>
              <a:t>anne-francoise.lhote</a:t>
            </a:r>
            <a:r>
              <a:rPr lang="en-US" sz="1400" b="1" i="0" u="sng" strike="noStrike" cap="none" dirty="0">
                <a:latin typeface="Calibri"/>
                <a:ea typeface="Calibri"/>
                <a:cs typeface="Calibri"/>
                <a:hlinkClick r:id="rId4" tooltip="mailto:anne-francoise.lhote@univ-amu.fr"/>
              </a:rPr>
              <a:t>@</a:t>
            </a:r>
            <a:r>
              <a:rPr sz="1400" b="1" u="sng" spc="-49" dirty="0">
                <a:solidFill>
                  <a:srgbClr val="494FBB"/>
                </a:solidFill>
                <a:latin typeface="Calibri"/>
                <a:ea typeface="Calibri"/>
                <a:cs typeface="Calibri"/>
                <a:hlinkClick r:id="rId4" tooltip="mailto:anne-francoise.lhote@univ-amu.fr"/>
              </a:rPr>
              <a:t>univ-</a:t>
            </a:r>
            <a:r>
              <a:rPr sz="1400" b="1" u="sng" spc="-9" dirty="0">
                <a:solidFill>
                  <a:srgbClr val="494FBB"/>
                </a:solidFill>
                <a:latin typeface="Calibri"/>
                <a:ea typeface="Calibri"/>
                <a:cs typeface="Calibri"/>
                <a:hlinkClick r:id="rId4" tooltip="mailto:anne-francoise.lhote@univ-amu.fr"/>
              </a:rPr>
              <a:t>amu.fr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773D2522-3BB8-AA53-DD10-169ACE9889F2}"/>
              </a:ext>
            </a:extLst>
          </p:cNvPr>
          <p:cNvSpPr txBox="1">
            <a:spLocks/>
          </p:cNvSpPr>
          <p:nvPr/>
        </p:nvSpPr>
        <p:spPr bwMode="auto">
          <a:xfrm>
            <a:off x="528448" y="400247"/>
            <a:ext cx="10520552" cy="260263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3450" b="0" i="0">
                <a:solidFill>
                  <a:srgbClr val="3157B7"/>
                </a:solidFill>
                <a:latin typeface="Cambria"/>
                <a:ea typeface="+mj-ea"/>
                <a:cs typeface="Cambria"/>
              </a:defRPr>
            </a:lvl1pPr>
          </a:lstStyle>
          <a:p>
            <a:pPr algn="ctr"/>
            <a:r>
              <a:rPr lang="fr-FR" sz="2800" dirty="0">
                <a:latin typeface="Arial"/>
                <a:cs typeface="Arial"/>
              </a:rPr>
              <a:t>Besoin d'informations, de conseils sur les formations doctorales ?</a:t>
            </a:r>
          </a:p>
          <a:p>
            <a:pPr algn="ctr"/>
            <a:endParaRPr lang="fr-FR" sz="1600" dirty="0"/>
          </a:p>
          <a:p>
            <a:pPr algn="ctr"/>
            <a:r>
              <a:rPr lang="fr-FR" sz="16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L'équipe formations de la DFD vous propose</a:t>
            </a:r>
          </a:p>
          <a:p>
            <a:pPr algn="ctr"/>
            <a:endParaRPr lang="fr-FR" sz="1000" dirty="0"/>
          </a:p>
          <a:p>
            <a:pPr algn="ctr"/>
            <a:r>
              <a:rPr lang="fr-FR" sz="1000" dirty="0"/>
              <a:t>🎥 </a:t>
            </a:r>
            <a:r>
              <a:rPr lang="fr-FR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 rendez-vous mensuel en Visio </a:t>
            </a:r>
            <a:r>
              <a:rPr lang="fr-FR" sz="1000" dirty="0"/>
              <a:t>🎥</a:t>
            </a:r>
            <a:endParaRPr lang="fr-FR" sz="1600" b="1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ctr"/>
            <a:r>
              <a:rPr lang="fr-FR" sz="16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Prochaine session </a:t>
            </a:r>
            <a:r>
              <a:rPr lang="fr-FR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 novembre 11h-12h</a:t>
            </a:r>
          </a:p>
          <a:p>
            <a:pPr algn="ctr"/>
            <a:endParaRPr lang="fr-FR" sz="1600" b="1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ctr"/>
            <a:r>
              <a:rPr lang="fr-F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Pour en savoir plus</a:t>
            </a:r>
            <a:endParaRPr lang="fr-FR" sz="1800" b="1" i="1" dirty="0">
              <a:solidFill>
                <a:srgbClr val="000000"/>
              </a:solidFill>
              <a:effectLst/>
              <a:latin typeface="Calibri" panose="020F0502020204030204" pitchFamily="34" charset="0"/>
              <a:hlinkClick r:id="rId5"/>
            </a:endParaRPr>
          </a:p>
          <a:p>
            <a:pPr algn="ctr"/>
            <a:r>
              <a:rPr lang="fr-FR" sz="1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5"/>
              </a:rPr>
              <a:t>Tout savoir sur les formations doctorales</a:t>
            </a:r>
            <a:r>
              <a:rPr lang="fr-FR" sz="16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ctr"/>
            <a:endParaRPr lang="fr-FR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3490</TotalTime>
  <Words>631</Words>
  <Application>Microsoft Office PowerPoint</Application>
  <PresentationFormat>Personnalisé</PresentationFormat>
  <Paragraphs>138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Cambria</vt:lpstr>
      <vt:lpstr>Roboto</vt:lpstr>
      <vt:lpstr>Tahoma</vt:lpstr>
      <vt:lpstr>Office Theme</vt:lpstr>
      <vt:lpstr>Les formations doctorales transverses proposées par la DFD</vt:lpstr>
      <vt:lpstr>La Direction de la formation doctorale - DFD</vt:lpstr>
      <vt:lpstr>Pourquoi suivre des formations doctorales en complément de l’activité de thèse ?</vt:lpstr>
      <vt:lpstr>Je construis mon parcours de formation</vt:lpstr>
      <vt:lpstr>Qui propose quoi ?</vt:lpstr>
      <vt:lpstr>Des formations pour réussir la thèse et l'après- thèse</vt:lpstr>
      <vt:lpstr>L'offre de formations doctorales transverses  sur ADUM</vt:lpstr>
      <vt:lpstr>J’enregistre la bonne adresse mail</vt:lpstr>
      <vt:lpstr>Focus : Les 3 formations obligatoires</vt:lpstr>
      <vt:lpstr>MERCI de votre attention Et bonne exploration du catalogue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ALLIGIER Sandrine</dc:creator>
  <cp:lastModifiedBy>sandrine alligier</cp:lastModifiedBy>
  <cp:revision>167</cp:revision>
  <dcterms:created xsi:type="dcterms:W3CDTF">2025-09-02T14:48:41Z</dcterms:created>
  <dcterms:modified xsi:type="dcterms:W3CDTF">2026-10-26T13:13:27Z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2025-09-02T00:00:00Z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2025-09-02T00:00:00Z</vt:filetime>
  </property>
  <property fmtid="{D5CDD505-2E9C-101B-9397-08002B2CF9AE}" pid="5" name="Producer">
    <vt:lpwstr>GPL Ghostscript 9.56.1</vt:lpwstr>
  </property>
</Properties>
</file>