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5EA9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67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89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2">
            <a:extLst>
              <a:ext uri="{FF2B5EF4-FFF2-40B4-BE49-F238E27FC236}">
                <a16:creationId xmlns:a16="http://schemas.microsoft.com/office/drawing/2014/main" id="{B930FEBE-95F1-3CF8-5305-850091ACE7DE}"/>
              </a:ext>
            </a:extLst>
          </p:cNvPr>
          <p:cNvSpPr/>
          <p:nvPr/>
        </p:nvSpPr>
        <p:spPr>
          <a:xfrm>
            <a:off x="7150262" y="3903306"/>
            <a:ext cx="2377060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72" name="Shape 2">
            <a:extLst>
              <a:ext uri="{FF2B5EF4-FFF2-40B4-BE49-F238E27FC236}">
                <a16:creationId xmlns:a16="http://schemas.microsoft.com/office/drawing/2014/main" id="{09AA48EE-B023-B814-7F50-155524ED1715}"/>
              </a:ext>
            </a:extLst>
          </p:cNvPr>
          <p:cNvSpPr/>
          <p:nvPr/>
        </p:nvSpPr>
        <p:spPr>
          <a:xfrm>
            <a:off x="9871594" y="4185088"/>
            <a:ext cx="2600466" cy="2672911"/>
          </a:xfrm>
          <a:prstGeom prst="roundRect">
            <a:avLst>
              <a:gd name="adj" fmla="val 3168"/>
            </a:avLst>
          </a:prstGeom>
          <a:solidFill>
            <a:schemeClr val="bg1"/>
          </a:solidFill>
          <a:ln w="44450">
            <a:solidFill>
              <a:schemeClr val="accent1"/>
            </a:solidFill>
          </a:ln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2" name="Text 0"/>
          <p:cNvSpPr/>
          <p:nvPr/>
        </p:nvSpPr>
        <p:spPr>
          <a:xfrm>
            <a:off x="417790" y="383613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395EA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Étudier et entreprendre, c'est possible !</a:t>
            </a:r>
            <a:endParaRPr lang="en-US" sz="3500" dirty="0">
              <a:solidFill>
                <a:srgbClr val="395EA9"/>
              </a:solidFill>
            </a:endParaRP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22412734-0B6C-66E0-7CD9-955EFA673DF6}"/>
              </a:ext>
            </a:extLst>
          </p:cNvPr>
          <p:cNvGrpSpPr/>
          <p:nvPr/>
        </p:nvGrpSpPr>
        <p:grpSpPr>
          <a:xfrm>
            <a:off x="457200" y="2010278"/>
            <a:ext cx="3544824" cy="1224270"/>
            <a:chOff x="457200" y="1700317"/>
            <a:chExt cx="3544824" cy="1224270"/>
          </a:xfrm>
        </p:grpSpPr>
        <p:sp>
          <p:nvSpPr>
            <p:cNvPr id="4" name="Shape 2"/>
            <p:cNvSpPr/>
            <p:nvPr/>
          </p:nvSpPr>
          <p:spPr>
            <a:xfrm>
              <a:off x="457200" y="1700317"/>
              <a:ext cx="3544824" cy="1224270"/>
            </a:xfrm>
            <a:prstGeom prst="roundRect">
              <a:avLst>
                <a:gd name="adj" fmla="val 3168"/>
              </a:avLst>
            </a:prstGeom>
            <a:solidFill>
              <a:srgbClr val="395EA9"/>
            </a:solidFill>
            <a:ln/>
            <a:effectLst>
              <a:outerShdw blurRad="63500" dist="25400" dir="5400000" algn="bl" rotWithShape="0">
                <a:srgbClr val="999999">
                  <a:alpha val="25000"/>
                </a:srgbClr>
              </a:outerShdw>
            </a:effectLst>
          </p:spPr>
          <p:txBody>
            <a:bodyPr/>
            <a:lstStyle/>
            <a:p>
              <a:endParaRPr lang="fr-FR" dirty="0">
                <a:highlight>
                  <a:srgbClr val="7030A0"/>
                </a:highlight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685800" y="1858050"/>
              <a:ext cx="3087624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2000"/>
                </a:lnSpc>
                <a:buNone/>
              </a:pPr>
              <a:r>
                <a:rPr lang="fr-FR" sz="1600" b="1" noProof="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Découvrir l’entrepreneuriat</a:t>
              </a:r>
              <a:endParaRPr lang="fr-FR" sz="1600" noProof="0" dirty="0">
                <a:solidFill>
                  <a:schemeClr val="bg1"/>
                </a:solidFill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685800" y="2221391"/>
              <a:ext cx="3087624" cy="56719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08000"/>
                </a:lnSpc>
                <a:buNone/>
              </a:pPr>
              <a:r>
                <a:rPr lang="fr-FR" sz="1200" noProof="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Via nos événements, business </a:t>
              </a:r>
              <a:r>
                <a:rPr lang="fr-FR" sz="1200" noProof="0" dirty="0" err="1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games</a:t>
              </a:r>
              <a:r>
                <a:rPr lang="fr-FR" sz="1200" noProof="0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, et nos modules d'initiation à l'entrepreneuriat</a:t>
              </a:r>
              <a:endParaRPr lang="fr-FR" sz="1200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24229D98-A4BD-5719-D558-5F0AB82AE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85109" cy="1075003"/>
          </a:xfrm>
          <a:prstGeom prst="rect">
            <a:avLst/>
          </a:prstGeom>
        </p:spPr>
      </p:pic>
      <p:sp>
        <p:nvSpPr>
          <p:cNvPr id="39" name="Shape 2">
            <a:extLst>
              <a:ext uri="{FF2B5EF4-FFF2-40B4-BE49-F238E27FC236}">
                <a16:creationId xmlns:a16="http://schemas.microsoft.com/office/drawing/2014/main" id="{060D666E-B1B1-11EB-64F6-5F75CEA246B5}"/>
              </a:ext>
            </a:extLst>
          </p:cNvPr>
          <p:cNvSpPr/>
          <p:nvPr/>
        </p:nvSpPr>
        <p:spPr>
          <a:xfrm>
            <a:off x="4447674" y="2010278"/>
            <a:ext cx="7502588" cy="1224270"/>
          </a:xfrm>
          <a:prstGeom prst="roundRect">
            <a:avLst>
              <a:gd name="adj" fmla="val 3168"/>
            </a:avLst>
          </a:prstGeom>
          <a:solidFill>
            <a:srgbClr val="395EA9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40" name="Text 4">
            <a:extLst>
              <a:ext uri="{FF2B5EF4-FFF2-40B4-BE49-F238E27FC236}">
                <a16:creationId xmlns:a16="http://schemas.microsoft.com/office/drawing/2014/main" id="{0B9D70A4-BCF4-57E2-4750-7523B1D58B4C}"/>
              </a:ext>
            </a:extLst>
          </p:cNvPr>
          <p:cNvSpPr/>
          <p:nvPr/>
        </p:nvSpPr>
        <p:spPr>
          <a:xfrm>
            <a:off x="4710782" y="2152245"/>
            <a:ext cx="6534928" cy="227339"/>
          </a:xfrm>
          <a:prstGeom prst="rect">
            <a:avLst/>
          </a:prstGeom>
          <a:solidFill>
            <a:srgbClr val="395EA9"/>
          </a:solidFill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fr-FR" sz="1600" b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former et être accompagné(e) à l’entrepreneuriat</a:t>
            </a:r>
            <a:endParaRPr lang="fr-FR" sz="1600" noProof="0" dirty="0">
              <a:solidFill>
                <a:schemeClr val="bg1"/>
              </a:solidFill>
            </a:endParaRPr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8DC7652F-5697-A270-1E24-8A4F31D78177}"/>
              </a:ext>
            </a:extLst>
          </p:cNvPr>
          <p:cNvSpPr/>
          <p:nvPr/>
        </p:nvSpPr>
        <p:spPr>
          <a:xfrm>
            <a:off x="4710782" y="2515586"/>
            <a:ext cx="7005204" cy="567194"/>
          </a:xfrm>
          <a:prstGeom prst="rect">
            <a:avLst/>
          </a:prstGeom>
          <a:solidFill>
            <a:srgbClr val="395EA9"/>
          </a:solidFill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fr-FR" sz="1200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Différents parcours diplômants vous permettent de développer votre idée, votre projet ou votre entreprise. </a:t>
            </a:r>
          </a:p>
          <a:p>
            <a:pPr>
              <a:lnSpc>
                <a:spcPct val="108000"/>
              </a:lnSpc>
            </a:pPr>
            <a:r>
              <a:rPr lang="fr-FR" sz="1200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bénéficierez du Statut National d’Étudiant-Entrepreneur (SNEE) qui offre un cadre officiel pour entreprendre pendant vos études  </a:t>
            </a:r>
            <a:endParaRPr lang="fr-FR" sz="1200" noProof="0" dirty="0">
              <a:solidFill>
                <a:schemeClr val="bg1"/>
              </a:solidFill>
            </a:endParaRPr>
          </a:p>
        </p:txBody>
      </p:sp>
      <p:sp>
        <p:nvSpPr>
          <p:cNvPr id="45" name="Text 0">
            <a:extLst>
              <a:ext uri="{FF2B5EF4-FFF2-40B4-BE49-F238E27FC236}">
                <a16:creationId xmlns:a16="http://schemas.microsoft.com/office/drawing/2014/main" id="{A7E2C783-4D27-0DF2-ECCC-2BCBB52B49E1}"/>
              </a:ext>
            </a:extLst>
          </p:cNvPr>
          <p:cNvSpPr/>
          <p:nvPr/>
        </p:nvSpPr>
        <p:spPr>
          <a:xfrm>
            <a:off x="457200" y="3384515"/>
            <a:ext cx="11274552" cy="366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95EA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</a:t>
            </a:r>
            <a:r>
              <a:rPr lang="en-US" sz="2500" b="1" dirty="0" err="1">
                <a:solidFill>
                  <a:srgbClr val="395EA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avantages</a:t>
            </a:r>
            <a:endParaRPr lang="en-US" sz="2500" dirty="0">
              <a:solidFill>
                <a:srgbClr val="395EA9"/>
              </a:solidFill>
            </a:endParaRPr>
          </a:p>
        </p:txBody>
      </p:sp>
      <p:sp>
        <p:nvSpPr>
          <p:cNvPr id="47" name="Shape 2">
            <a:extLst>
              <a:ext uri="{FF2B5EF4-FFF2-40B4-BE49-F238E27FC236}">
                <a16:creationId xmlns:a16="http://schemas.microsoft.com/office/drawing/2014/main" id="{841714FE-A0F1-C444-1D0B-9CF115E5905E}"/>
              </a:ext>
            </a:extLst>
          </p:cNvPr>
          <p:cNvSpPr/>
          <p:nvPr/>
        </p:nvSpPr>
        <p:spPr>
          <a:xfrm>
            <a:off x="457200" y="3910060"/>
            <a:ext cx="3544824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49" name="Text 5">
            <a:extLst>
              <a:ext uri="{FF2B5EF4-FFF2-40B4-BE49-F238E27FC236}">
                <a16:creationId xmlns:a16="http://schemas.microsoft.com/office/drawing/2014/main" id="{56E49566-A9C6-CEB3-8E1E-DB82FCFE95A7}"/>
              </a:ext>
            </a:extLst>
          </p:cNvPr>
          <p:cNvSpPr/>
          <p:nvPr/>
        </p:nvSpPr>
        <p:spPr>
          <a:xfrm>
            <a:off x="685800" y="4122269"/>
            <a:ext cx="3087624" cy="567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formation pour acquérir des bases solides sur la gestion de projet entrepreneurial tout en développant son projet</a:t>
            </a:r>
            <a:endParaRPr lang="fr-FR" sz="1200" noProof="0" dirty="0"/>
          </a:p>
        </p:txBody>
      </p:sp>
      <p:sp>
        <p:nvSpPr>
          <p:cNvPr id="53" name="Shape 2">
            <a:extLst>
              <a:ext uri="{FF2B5EF4-FFF2-40B4-BE49-F238E27FC236}">
                <a16:creationId xmlns:a16="http://schemas.microsoft.com/office/drawing/2014/main" id="{83E346A7-60D6-BE5F-F55C-7B73F5819595}"/>
              </a:ext>
            </a:extLst>
          </p:cNvPr>
          <p:cNvSpPr/>
          <p:nvPr/>
        </p:nvSpPr>
        <p:spPr>
          <a:xfrm>
            <a:off x="4230624" y="3903306"/>
            <a:ext cx="2691037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54" name="Text 5">
            <a:extLst>
              <a:ext uri="{FF2B5EF4-FFF2-40B4-BE49-F238E27FC236}">
                <a16:creationId xmlns:a16="http://schemas.microsoft.com/office/drawing/2014/main" id="{800D3209-7C9F-F459-F784-2A1E9888BDF6}"/>
              </a:ext>
            </a:extLst>
          </p:cNvPr>
          <p:cNvSpPr/>
          <p:nvPr/>
        </p:nvSpPr>
        <p:spPr>
          <a:xfrm>
            <a:off x="4459224" y="4182533"/>
            <a:ext cx="3087624" cy="437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mise en lien avec l’écosystème entrepreneurial et nos partenaires </a:t>
            </a:r>
            <a:endParaRPr lang="fr-FR" sz="1200" noProof="0" dirty="0"/>
          </a:p>
        </p:txBody>
      </p:sp>
      <p:sp>
        <p:nvSpPr>
          <p:cNvPr id="56" name="Text 5">
            <a:extLst>
              <a:ext uri="{FF2B5EF4-FFF2-40B4-BE49-F238E27FC236}">
                <a16:creationId xmlns:a16="http://schemas.microsoft.com/office/drawing/2014/main" id="{031FED49-6674-3F32-AC7A-435F917EAD1A}"/>
              </a:ext>
            </a:extLst>
          </p:cNvPr>
          <p:cNvSpPr/>
          <p:nvPr/>
        </p:nvSpPr>
        <p:spPr>
          <a:xfrm>
            <a:off x="7352779" y="4122269"/>
            <a:ext cx="2288222" cy="437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communauté d’entraide et d’échanges avec les étudiants-entrepreneurs</a:t>
            </a:r>
            <a:endParaRPr lang="fr-FR" sz="1200" noProof="0" dirty="0"/>
          </a:p>
        </p:txBody>
      </p:sp>
      <p:sp>
        <p:nvSpPr>
          <p:cNvPr id="57" name="Shape 2">
            <a:extLst>
              <a:ext uri="{FF2B5EF4-FFF2-40B4-BE49-F238E27FC236}">
                <a16:creationId xmlns:a16="http://schemas.microsoft.com/office/drawing/2014/main" id="{1A3A1CEE-CD3A-22DF-D5A1-68558ECFFB86}"/>
              </a:ext>
            </a:extLst>
          </p:cNvPr>
          <p:cNvSpPr/>
          <p:nvPr/>
        </p:nvSpPr>
        <p:spPr>
          <a:xfrm>
            <a:off x="457200" y="5124981"/>
            <a:ext cx="3316224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990ACB78-2FB1-EFC1-2092-093BF4570E11}"/>
              </a:ext>
            </a:extLst>
          </p:cNvPr>
          <p:cNvSpPr/>
          <p:nvPr/>
        </p:nvSpPr>
        <p:spPr>
          <a:xfrm>
            <a:off x="685800" y="5337190"/>
            <a:ext cx="3087624" cy="567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format adapté à vos études. Les parcours s'articulent avec le suivi de votre formation principale et valident des heures (</a:t>
            </a:r>
            <a:r>
              <a:rPr lang="fr-FR" sz="1200" b="1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ADUM</a:t>
            </a: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fr-FR" sz="1200" noProof="0" dirty="0"/>
          </a:p>
        </p:txBody>
      </p:sp>
      <p:sp>
        <p:nvSpPr>
          <p:cNvPr id="59" name="Text 1">
            <a:extLst>
              <a:ext uri="{FF2B5EF4-FFF2-40B4-BE49-F238E27FC236}">
                <a16:creationId xmlns:a16="http://schemas.microsoft.com/office/drawing/2014/main" id="{273C061C-331D-AA30-BC45-276651806132}"/>
              </a:ext>
            </a:extLst>
          </p:cNvPr>
          <p:cNvSpPr/>
          <p:nvPr/>
        </p:nvSpPr>
        <p:spPr>
          <a:xfrm>
            <a:off x="493272" y="1281622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i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 dispositif Pépite a pour ambition de sensibiliser, former et accompagner les étudiants et jeunes diplômés à la construction de leur projet de création d’entreprise. Rejoignez-nous pour : </a:t>
            </a:r>
            <a:endParaRPr lang="fr-FR" noProof="0" dirty="0"/>
          </a:p>
        </p:txBody>
      </p:sp>
      <p:sp>
        <p:nvSpPr>
          <p:cNvPr id="68" name="Shape 2">
            <a:extLst>
              <a:ext uri="{FF2B5EF4-FFF2-40B4-BE49-F238E27FC236}">
                <a16:creationId xmlns:a16="http://schemas.microsoft.com/office/drawing/2014/main" id="{31D9813C-E16A-98E5-FB70-7E11426C4073}"/>
              </a:ext>
            </a:extLst>
          </p:cNvPr>
          <p:cNvSpPr/>
          <p:nvPr/>
        </p:nvSpPr>
        <p:spPr>
          <a:xfrm>
            <a:off x="6055066" y="5124981"/>
            <a:ext cx="3544824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69" name="Text 5">
            <a:extLst>
              <a:ext uri="{FF2B5EF4-FFF2-40B4-BE49-F238E27FC236}">
                <a16:creationId xmlns:a16="http://schemas.microsoft.com/office/drawing/2014/main" id="{932EEC86-2D26-7BC7-8151-123E93642A15}"/>
              </a:ext>
            </a:extLst>
          </p:cNvPr>
          <p:cNvSpPr/>
          <p:nvPr/>
        </p:nvSpPr>
        <p:spPr>
          <a:xfrm>
            <a:off x="6283666" y="5337190"/>
            <a:ext cx="3087624" cy="567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L’accès gratuit ou avec des réductions aux coworking, </a:t>
            </a:r>
            <a:r>
              <a:rPr lang="fr-FR" sz="1200" noProof="0" dirty="0" err="1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fab</a:t>
            </a: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fr-FR" sz="1200" noProof="0" dirty="0" err="1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lab</a:t>
            </a: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, événements entrepreneuriaux locaux et nationaux, concours…  </a:t>
            </a:r>
            <a:endParaRPr lang="fr-FR" sz="1200" noProof="0" dirty="0"/>
          </a:p>
        </p:txBody>
      </p:sp>
      <p:sp>
        <p:nvSpPr>
          <p:cNvPr id="71" name="Text 0">
            <a:extLst>
              <a:ext uri="{FF2B5EF4-FFF2-40B4-BE49-F238E27FC236}">
                <a16:creationId xmlns:a16="http://schemas.microsoft.com/office/drawing/2014/main" id="{53BA9DDF-AC57-986E-DA60-E2180ED86DC3}"/>
              </a:ext>
            </a:extLst>
          </p:cNvPr>
          <p:cNvSpPr/>
          <p:nvPr/>
        </p:nvSpPr>
        <p:spPr>
          <a:xfrm>
            <a:off x="10036505" y="4311320"/>
            <a:ext cx="2091283" cy="36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95EA9"/>
                </a:solidFill>
                <a:latin typeface="Cambria" pitchFamily="34" charset="0"/>
              </a:rPr>
              <a:t>En savoir plus</a:t>
            </a:r>
            <a:endParaRPr lang="en-US" sz="2000" dirty="0">
              <a:solidFill>
                <a:srgbClr val="395EA9"/>
              </a:solidFill>
            </a:endParaRPr>
          </a:p>
        </p:txBody>
      </p:sp>
      <p:sp>
        <p:nvSpPr>
          <p:cNvPr id="82" name="Shape 2">
            <a:extLst>
              <a:ext uri="{FF2B5EF4-FFF2-40B4-BE49-F238E27FC236}">
                <a16:creationId xmlns:a16="http://schemas.microsoft.com/office/drawing/2014/main" id="{3E299291-546F-5DC0-7EC6-FA65836F7C33}"/>
              </a:ext>
            </a:extLst>
          </p:cNvPr>
          <p:cNvSpPr/>
          <p:nvPr/>
        </p:nvSpPr>
        <p:spPr>
          <a:xfrm>
            <a:off x="4002024" y="5124981"/>
            <a:ext cx="1824442" cy="982892"/>
          </a:xfrm>
          <a:prstGeom prst="roundRect">
            <a:avLst>
              <a:gd name="adj" fmla="val 3168"/>
            </a:avLst>
          </a:prstGeom>
          <a:solidFill>
            <a:srgbClr val="F7F7FA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83" name="Text 5">
            <a:extLst>
              <a:ext uri="{FF2B5EF4-FFF2-40B4-BE49-F238E27FC236}">
                <a16:creationId xmlns:a16="http://schemas.microsoft.com/office/drawing/2014/main" id="{F43ADBEA-2609-C183-2FF5-3488D8071AC9}"/>
              </a:ext>
            </a:extLst>
          </p:cNvPr>
          <p:cNvSpPr/>
          <p:nvPr/>
        </p:nvSpPr>
        <p:spPr>
          <a:xfrm>
            <a:off x="4230624" y="5415784"/>
            <a:ext cx="1538089" cy="567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8000"/>
              </a:lnSpc>
            </a:pPr>
            <a:r>
              <a:rPr lang="fr-FR" sz="12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accompagnement personnalisé</a:t>
            </a:r>
            <a:endParaRPr lang="fr-FR" sz="1200" noProof="0" dirty="0"/>
          </a:p>
        </p:txBody>
      </p:sp>
      <p:sp>
        <p:nvSpPr>
          <p:cNvPr id="85" name="Text 0">
            <a:extLst>
              <a:ext uri="{FF2B5EF4-FFF2-40B4-BE49-F238E27FC236}">
                <a16:creationId xmlns:a16="http://schemas.microsoft.com/office/drawing/2014/main" id="{41F0E959-39BC-5D39-6C43-F6B7E07A0DC7}"/>
              </a:ext>
            </a:extLst>
          </p:cNvPr>
          <p:cNvSpPr/>
          <p:nvPr/>
        </p:nvSpPr>
        <p:spPr>
          <a:xfrm>
            <a:off x="493272" y="6327696"/>
            <a:ext cx="1525533" cy="366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95EA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Pour qui ?</a:t>
            </a:r>
            <a:endParaRPr lang="en-US" sz="2500" dirty="0">
              <a:solidFill>
                <a:srgbClr val="395EA9"/>
              </a:solidFill>
            </a:endParaRPr>
          </a:p>
        </p:txBody>
      </p:sp>
      <p:sp>
        <p:nvSpPr>
          <p:cNvPr id="86" name="Text 1">
            <a:extLst>
              <a:ext uri="{FF2B5EF4-FFF2-40B4-BE49-F238E27FC236}">
                <a16:creationId xmlns:a16="http://schemas.microsoft.com/office/drawing/2014/main" id="{48E839A0-BB4C-128B-CBCA-E17406A3911F}"/>
              </a:ext>
            </a:extLst>
          </p:cNvPr>
          <p:cNvSpPr/>
          <p:nvPr/>
        </p:nvSpPr>
        <p:spPr>
          <a:xfrm>
            <a:off x="2083884" y="6338454"/>
            <a:ext cx="727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i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Tous les étudiants, doctorants et jeunes diplômés ayant envie d’entreprendre </a:t>
            </a:r>
            <a:endParaRPr lang="fr-FR" noProof="0" dirty="0"/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EEBB105F-50EC-3FD9-F1A1-D38D21054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5717" y="4675627"/>
            <a:ext cx="1992071" cy="1992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200</Words>
  <Application>Microsoft Office PowerPoint</Application>
  <PresentationFormat>Grand écran</PresentationFormat>
  <Paragraphs>18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BOINALI Iqbal</cp:lastModifiedBy>
  <cp:revision>18</cp:revision>
  <dcterms:created xsi:type="dcterms:W3CDTF">2026-07-21T08:25:45Z</dcterms:created>
  <dcterms:modified xsi:type="dcterms:W3CDTF">2026-11-04T10:17:00Z</dcterms:modified>
</cp:coreProperties>
</file>